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123"/>
  </p:notesMasterIdLst>
  <p:sldIdLst>
    <p:sldId id="271" r:id="rId2"/>
    <p:sldId id="261" r:id="rId3"/>
    <p:sldId id="263" r:id="rId4"/>
    <p:sldId id="264" r:id="rId5"/>
    <p:sldId id="272" r:id="rId6"/>
    <p:sldId id="273" r:id="rId7"/>
    <p:sldId id="265" r:id="rId8"/>
    <p:sldId id="266" r:id="rId9"/>
    <p:sldId id="267" r:id="rId10"/>
    <p:sldId id="380" r:id="rId11"/>
    <p:sldId id="381" r:id="rId12"/>
    <p:sldId id="268" r:id="rId13"/>
    <p:sldId id="269" r:id="rId14"/>
    <p:sldId id="260" r:id="rId15"/>
    <p:sldId id="26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259"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9" r:id="rId121"/>
    <p:sldId id="270" r:id="rId122"/>
  </p:sldIdLst>
  <p:sldSz cx="9144000" cy="5143500" type="screen16x9"/>
  <p:notesSz cx="6858000" cy="9144000"/>
  <p:embeddedFontLst>
    <p:embeddedFont>
      <p:font typeface="Calibri" panose="020F0502020204030204" pitchFamily="34" charset="0"/>
      <p:regular r:id="rId124"/>
      <p:bold r:id="rId125"/>
      <p:italic r:id="rId126"/>
      <p:boldItalic r:id="rId127"/>
    </p:embeddedFont>
    <p:embeddedFont>
      <p:font typeface="Consolas" panose="020B0609020204030204" pitchFamily="49" charset="0"/>
      <p:regular r:id="rId128"/>
      <p:bold r:id="rId129"/>
      <p:italic r:id="rId130"/>
      <p:boldItalic r:id="rId131"/>
    </p:embeddedFont>
    <p:embeddedFont>
      <p:font typeface="Lato" panose="020F0502020204030203" pitchFamily="34" charset="0"/>
      <p:regular r:id="rId132"/>
      <p:bold r:id="rId133"/>
    </p:embeddedFont>
    <p:embeddedFont>
      <p:font typeface="Montserrat" panose="02000505000000020004" pitchFamily="2" charset="0"/>
      <p:regular r:id="rId134"/>
      <p:bold r:id="rId135"/>
      <p:italic r:id="rId136"/>
      <p:boldItalic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72" autoAdjust="0"/>
  </p:normalViewPr>
  <p:slideViewPr>
    <p:cSldViewPr snapToGrid="0">
      <p:cViewPr varScale="1">
        <p:scale>
          <a:sx n="116" d="100"/>
          <a:sy n="116" d="100"/>
        </p:scale>
        <p:origin x="74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9.fntdata"/><Relationship Id="rId140" Type="http://schemas.openxmlformats.org/officeDocument/2006/relationships/font" Target="fonts/font1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7.fntdata"/><Relationship Id="rId135" Type="http://schemas.openxmlformats.org/officeDocument/2006/relationships/font" Target="fonts/font12.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extLst>
      <p:ext uri="{BB962C8B-B14F-4D97-AF65-F5344CB8AC3E}">
        <p14:creationId xmlns:p14="http://schemas.microsoft.com/office/powerpoint/2010/main" val="349397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176131a78_6_3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261" name="Google Shape;261;g12176131a78_6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176131a78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176131a78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Optional, because you may already plan to do this in your own materials…</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176131a78_6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176131a78_6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to fit you.</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I am </a:t>
            </a:r>
            <a:r>
              <a:rPr lang="en" sz="1200" dirty="0">
                <a:solidFill>
                  <a:srgbClr val="FF0000"/>
                </a:solidFill>
                <a:latin typeface="Calibri"/>
                <a:ea typeface="Calibri"/>
                <a:cs typeface="Calibri"/>
                <a:sym typeface="Calibri"/>
              </a:rPr>
              <a:t>[insert name]</a:t>
            </a:r>
            <a:r>
              <a:rPr lang="en" sz="1200" dirty="0">
                <a:solidFill>
                  <a:srgbClr val="404040"/>
                </a:solidFill>
                <a:latin typeface="Calibri"/>
                <a:ea typeface="Calibri"/>
                <a:cs typeface="Calibri"/>
                <a:sym typeface="Calibri"/>
              </a:rPr>
              <a:t> with DevelopIntelligence. We’re the training partner for </a:t>
            </a:r>
            <a:r>
              <a:rPr lang="en" sz="1200" dirty="0">
                <a:solidFill>
                  <a:srgbClr val="FF0000"/>
                </a:solidFill>
                <a:latin typeface="Calibri"/>
                <a:ea typeface="Calibri"/>
                <a:cs typeface="Calibri"/>
                <a:sym typeface="Calibri"/>
              </a:rPr>
              <a:t>[insert client name]</a:t>
            </a:r>
            <a:r>
              <a:rPr lang="en" sz="1200" dirty="0">
                <a:solidFill>
                  <a:srgbClr val="404040"/>
                </a:solidFill>
                <a:latin typeface="Calibri"/>
                <a:ea typeface="Calibri"/>
                <a:cs typeface="Calibri"/>
                <a:sym typeface="Calibri"/>
              </a:rPr>
              <a:t>. [Provide brief info on your background.]</a:t>
            </a:r>
            <a:endParaRPr sz="1200" dirty="0">
              <a:solidFill>
                <a:srgbClr val="404040"/>
              </a:solidFill>
              <a:latin typeface="Calibri"/>
              <a:ea typeface="Calibri"/>
              <a:cs typeface="Calibri"/>
              <a:sym typeface="Calibri"/>
            </a:endParaRPr>
          </a:p>
          <a:p>
            <a:pPr marL="0" lvl="0" indent="0" algn="l" rtl="0">
              <a:spcBef>
                <a:spcPts val="0"/>
              </a:spcBef>
              <a:spcAft>
                <a:spcPts val="0"/>
              </a:spcAft>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dirty="0">
              <a:solidFill>
                <a:srgbClr val="40404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76131a78_6_2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benefits to fit your course.</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171" name="Google Shape;171;g12176131a78_6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685800" y="1143000"/>
            <a:ext cx="5484813" cy="3084513"/>
          </a:xfrm>
          <a:prstGeom prst="rect">
            <a:avLst/>
          </a:prstGeom>
          <a:ln w="0">
            <a:noFill/>
          </a:ln>
        </p:spPr>
      </p:sp>
      <p:sp>
        <p:nvSpPr>
          <p:cNvPr id="715"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16"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866BB374-B600-4399-9AB2-46F90C50246F}" type="slidenum">
              <a:rPr lang="en-US" sz="1400" b="0" strike="noStrike" spc="-1">
                <a:latin typeface="Times New Roman"/>
              </a:rPr>
              <a:t>16</a:t>
            </a:fld>
            <a:endParaRPr lang="en-US" sz="1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533400" y="763588"/>
            <a:ext cx="6704013" cy="3771900"/>
          </a:xfrm>
          <a:prstGeom prst="rect">
            <a:avLst/>
          </a:prstGeom>
          <a:ln w="0">
            <a:noFill/>
          </a:ln>
        </p:spPr>
      </p:sp>
      <p:sp>
        <p:nvSpPr>
          <p:cNvPr id="718"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Infrastructure as Code (IaC)</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Declarative</a:t>
            </a:r>
            <a:r>
              <a:rPr lang="en-US" sz="1800" b="0" strike="noStrike" spc="-1">
                <a:solidFill>
                  <a:srgbClr val="000000"/>
                </a:solidFill>
                <a:latin typeface="Helvetica Neue Light"/>
                <a:ea typeface="Helvetica Neue Light"/>
              </a:rPr>
              <a:t> domain-specific language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is declarative?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Used to describe </a:t>
            </a:r>
            <a:r>
              <a:rPr lang="en-US" sz="1800" b="0" i="1" strike="noStrike" spc="-1">
                <a:solidFill>
                  <a:srgbClr val="000000"/>
                </a:solidFill>
                <a:latin typeface="Helvetica Neue Light"/>
                <a:ea typeface="Helvetica Neue Light"/>
              </a:rPr>
              <a:t>idempotent</a:t>
            </a:r>
            <a:r>
              <a:rPr lang="en-US" sz="1800" b="0" strike="noStrike" spc="-1">
                <a:solidFill>
                  <a:srgbClr val="000000"/>
                </a:solidFill>
                <a:latin typeface="Helvetica Neue Light"/>
                <a:ea typeface="Helvetica Neue Light"/>
              </a:rPr>
              <a:t> resource configurations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According to Hashicorp:</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Arial"/>
                <a:ea typeface="DejaVu Sans"/>
              </a:rPr>
              <a:t> </a:t>
            </a:r>
            <a:endParaRPr lang="en-US" sz="18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6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685800" y="1143000"/>
            <a:ext cx="5484813" cy="3084513"/>
          </a:xfrm>
          <a:prstGeom prst="rect">
            <a:avLst/>
          </a:prstGeom>
          <a:ln w="0">
            <a:noFill/>
          </a:ln>
        </p:spPr>
      </p:sp>
      <p:sp>
        <p:nvSpPr>
          <p:cNvPr id="720"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21"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C031FEA4-0A8E-4E4A-AABA-5B8EB6B2EC9C}" type="slidenum">
              <a:rPr lang="en-US" sz="1400" b="0" strike="noStrike" spc="-1">
                <a:latin typeface="Times New Roman"/>
              </a:rPr>
              <a:t>29</a:t>
            </a:fld>
            <a:endParaRPr lang="en-US" sz="1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2197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AMI = Amazon Machine Image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ARN = Amazon Resource Name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CIDR = Classless Internet Domain Routing</a:t>
            </a:r>
            <a:endParaRPr lang="en-US" sz="1200" b="0" strike="noStrike" spc="-1">
              <a:latin typeface="Arial"/>
            </a:endParaRPr>
          </a:p>
        </p:txBody>
      </p:sp>
      <p:sp>
        <p:nvSpPr>
          <p:cNvPr id="72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176131a78_6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176131a78_6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HVM = hardware virtual machine (cf. xen)</a:t>
            </a:r>
            <a:endParaRPr lang="en-US" sz="1200" b="0" strike="noStrike" spc="-1">
              <a:latin typeface="Arial"/>
            </a:endParaRPr>
          </a:p>
        </p:txBody>
      </p:sp>
      <p:sp>
        <p:nvSpPr>
          <p:cNvPr id="72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WinRM = Window Remote Management</a:t>
            </a:r>
            <a:endParaRPr lang="en-US" sz="1200" b="0" strike="noStrike" spc="-1">
              <a:latin typeface="Arial"/>
            </a:endParaRPr>
          </a:p>
        </p:txBody>
      </p:sp>
      <p:sp>
        <p:nvSpPr>
          <p:cNvPr id="72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Ask students–Why only on first run?</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2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1"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15000"/>
              </a:lnSpc>
              <a:tabLst>
                <a:tab pos="0" algn="l"/>
              </a:tabLst>
            </a:pPr>
            <a:r>
              <a:rPr lang="en-US" sz="1800" b="1" strike="noStrike" spc="-1">
                <a:solidFill>
                  <a:srgbClr val="000000"/>
                </a:solidFill>
                <a:latin typeface="Helvetica Neue"/>
                <a:ea typeface="Helvetica Neue"/>
              </a:rPr>
              <a:t>Hints</a:t>
            </a:r>
            <a:r>
              <a:rPr lang="en-US" sz="1800" b="0" strike="noStrike" spc="-1">
                <a:solidFill>
                  <a:srgbClr val="000000"/>
                </a:solidFill>
                <a:latin typeface="Helvetica Neue Light"/>
                <a:ea typeface="Helvetica Neue Light"/>
              </a:rPr>
              <a:t>: Workspaces, package as a module</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a:p>
            <a:pPr marL="216000" indent="-216000">
              <a:lnSpc>
                <a:spcPct val="115000"/>
              </a:lnSpc>
              <a:tabLst>
                <a:tab pos="0" algn="l"/>
              </a:tabLst>
            </a:pPr>
            <a:r>
              <a:rPr lang="en-US" sz="1800" b="1" strike="noStrike" spc="-1">
                <a:solidFill>
                  <a:srgbClr val="000000"/>
                </a:solidFill>
                <a:latin typeface="Helvetica Neue Light"/>
                <a:ea typeface="Helvetica Neue Light"/>
              </a:rPr>
              <a:t>Hints:</a:t>
            </a:r>
            <a:r>
              <a:rPr lang="en-US" sz="1800" b="0" strike="noStrike" spc="-1">
                <a:solidFill>
                  <a:srgbClr val="000000"/>
                </a:solidFill>
                <a:latin typeface="Helvetica Neue Light"/>
                <a:ea typeface="Helvetica Neue Light"/>
              </a:rPr>
              <a:t> Outputs, wrap Terraform Commands in bash scripts, etc..</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p:txBody>
      </p:sp>
      <p:sp>
        <p:nvSpPr>
          <p:cNvPr id="73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300" b="0" strike="noStrike" spc="-1">
                <a:solidFill>
                  <a:srgbClr val="1D1E23"/>
                </a:solidFill>
                <a:highlight>
                  <a:srgbClr val="FFFFFF"/>
                </a:highlight>
                <a:latin typeface="Roboto"/>
                <a:ea typeface="Roboto"/>
              </a:rPr>
              <a:t>depends_on = if Terraform must manage access control policies </a:t>
            </a:r>
            <a:r>
              <a:rPr lang="en-US" sz="1300" b="0" i="1" strike="noStrike" spc="-1">
                <a:solidFill>
                  <a:srgbClr val="1D1E23"/>
                </a:solidFill>
                <a:highlight>
                  <a:srgbClr val="FFFFFF"/>
                </a:highlight>
                <a:latin typeface="Roboto"/>
                <a:ea typeface="Roboto"/>
              </a:rPr>
              <a:t>and</a:t>
            </a:r>
            <a:r>
              <a:rPr lang="en-US" sz="1300" b="0" strike="noStrike" spc="-1">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lang="en-US" sz="1300" b="0" u="sng" strike="noStrike" spc="-1">
                <a:solidFill>
                  <a:srgbClr val="000000"/>
                </a:solidFill>
                <a:highlight>
                  <a:srgbClr val="FFFFFF"/>
                </a:highlight>
                <a:uFillTx/>
                <a:latin typeface="Roboto"/>
                <a:ea typeface="Roboto"/>
                <a:hlinkClick r:id="rId3"/>
              </a:rPr>
              <a:t>the </a:t>
            </a:r>
            <a:r>
              <a:rPr lang="en-US" sz="1300" b="0" u="sng" strike="noStrike" spc="-1">
                <a:solidFill>
                  <a:srgbClr val="000000"/>
                </a:solidFill>
                <a:highlight>
                  <a:srgbClr val="F5F3FF"/>
                </a:highlight>
                <a:uFillTx/>
                <a:latin typeface="Courier New"/>
                <a:ea typeface="Courier New"/>
                <a:hlinkClick r:id="rId3"/>
              </a:rPr>
              <a:t>depends_on</a:t>
            </a:r>
            <a:r>
              <a:rPr lang="en-US" sz="1300" b="0" u="sng" strike="noStrike" spc="-1">
                <a:solidFill>
                  <a:srgbClr val="000000"/>
                </a:solidFill>
                <a:highlight>
                  <a:srgbClr val="FFFFFF"/>
                </a:highlight>
                <a:uFillTx/>
                <a:latin typeface="Roboto"/>
                <a:ea typeface="Roboto"/>
                <a:hlinkClick r:id="rId3"/>
              </a:rPr>
              <a:t> meta-argument</a:t>
            </a:r>
            <a:r>
              <a:rPr lang="en-US" sz="1300" b="0" strike="noStrike" spc="-1">
                <a:solidFill>
                  <a:srgbClr val="1D1E23"/>
                </a:solidFill>
                <a:highlight>
                  <a:srgbClr val="FFFFFF"/>
                </a:highlight>
                <a:latin typeface="Roboto"/>
                <a:ea typeface="Roboto"/>
              </a:rPr>
              <a:t> can explicitly specify a dependency.</a:t>
            </a:r>
            <a:endParaRPr lang="en-US" sz="1300" b="0" strike="noStrike" spc="-1">
              <a:latin typeface="Arial"/>
            </a:endParaRPr>
          </a:p>
        </p:txBody>
      </p:sp>
      <p:sp>
        <p:nvSpPr>
          <p:cNvPr id="73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-detailed-exitcode</a:t>
            </a:r>
            <a:endParaRPr lang="en-US" sz="1200" b="0" strike="noStrike" spc="-1">
              <a:latin typeface="Arial"/>
            </a:endParaRPr>
          </a:p>
        </p:txBody>
      </p:sp>
      <p:sp>
        <p:nvSpPr>
          <p:cNvPr id="73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4813" cy="3084513"/>
          </a:xfrm>
          <a:prstGeom prst="rect">
            <a:avLst/>
          </a:prstGeom>
          <a:ln w="0">
            <a:noFill/>
          </a:ln>
        </p:spPr>
      </p:sp>
      <p:sp>
        <p:nvSpPr>
          <p:cNvPr id="741"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dirty="0">
              <a:latin typeface="Arial"/>
            </a:endParaRPr>
          </a:p>
        </p:txBody>
      </p:sp>
      <p:sp>
        <p:nvSpPr>
          <p:cNvPr id="742"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29F93869-8995-40FA-A79F-BFF1323045B6}" type="slidenum">
              <a:rPr lang="en-US" sz="1400" b="0" strike="noStrike" spc="-1">
                <a:latin typeface="Times New Roman"/>
              </a:rPr>
              <a:t>98</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176131a78_6_2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178" name="Google Shape;178;g12176131a78_6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381000" y="695325"/>
            <a:ext cx="6094413" cy="3427413"/>
          </a:xfrm>
          <a:prstGeom prst="rect">
            <a:avLst/>
          </a:prstGeom>
          <a:ln w="0">
            <a:noFill/>
          </a:ln>
        </p:spPr>
      </p:sp>
      <p:sp>
        <p:nvSpPr>
          <p:cNvPr id="74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Sentinel checks between Plan and Apply steps in terraform cloud</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Stops run from being applied unless user with sufficient privileges overrides it</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176131a78_6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176131a78_6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176131a78_6_3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228" name="Google Shape;228;g12176131a78_6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76131a78_6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EggTimer is a good timer - https://e.ggtimer.com/</a:t>
            </a:r>
            <a:endParaRPr sz="1200" b="1" dirty="0">
              <a:solidFill>
                <a:schemeClr val="dk1"/>
              </a:solidFill>
              <a:latin typeface="Calibri"/>
              <a:ea typeface="Calibri"/>
              <a:cs typeface="Calibri"/>
              <a:sym typeface="Calibri"/>
            </a:endParaRPr>
          </a:p>
        </p:txBody>
      </p:sp>
      <p:sp>
        <p:nvSpPr>
          <p:cNvPr id="237" name="Google Shape;237;g12176131a78_6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176131a78_6_3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246" name="Google Shape;246;g12176131a78_6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90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39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5" name="Google Shape;65;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69" name="Google Shape;69;p16"/>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70" name="Google Shape;7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7" name="Google Shape;77;p17"/>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2 1" preserve="1" userDrawn="1">
  <p:cSld name="1_3 column 2 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82533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dirty="0"/>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190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97" name="Google Shape;97;p21"/>
          <p:cNvGrpSpPr/>
          <p:nvPr/>
        </p:nvGrpSpPr>
        <p:grpSpPr>
          <a:xfrm>
            <a:off x="4870456" y="830752"/>
            <a:ext cx="4589518" cy="4887574"/>
            <a:chOff x="3458352" y="512656"/>
            <a:chExt cx="5769350" cy="5951747"/>
          </a:xfrm>
        </p:grpSpPr>
        <p:pic>
          <p:nvPicPr>
            <p:cNvPr id="98" name="Google Shape;98;p2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99" name="Google Shape;99;p2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00" name="Google Shape;100;p2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1"/>
          <p:cNvPicPr preferRelativeResize="0"/>
          <p:nvPr/>
        </p:nvPicPr>
        <p:blipFill>
          <a:blip r:embed="rId3">
            <a:alphaModFix/>
          </a:blip>
          <a:stretch>
            <a:fillRect/>
          </a:stretch>
        </p:blipFill>
        <p:spPr>
          <a:xfrm>
            <a:off x="9533954" y="4458500"/>
            <a:ext cx="1338247" cy="290925"/>
          </a:xfrm>
          <a:prstGeom prst="rect">
            <a:avLst/>
          </a:prstGeom>
          <a:noFill/>
          <a:ln>
            <a:noFill/>
          </a:ln>
        </p:spPr>
      </p:pic>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1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FFFFFF"/>
                </a:solidFill>
              </a:defRPr>
            </a:lvl1pPr>
            <a:lvl2pPr lvl="1" algn="r" rtl="0">
              <a:buNone/>
              <a:defRPr sz="1300">
                <a:solidFill>
                  <a:srgbClr val="FFFFFF"/>
                </a:solidFill>
              </a:defRPr>
            </a:lvl2pPr>
            <a:lvl3pPr lvl="2" algn="r" rtl="0">
              <a:buNone/>
              <a:defRPr sz="1300">
                <a:solidFill>
                  <a:srgbClr val="FFFFFF"/>
                </a:solidFill>
              </a:defRPr>
            </a:lvl3pPr>
            <a:lvl4pPr lvl="3" algn="r" rtl="0">
              <a:buNone/>
              <a:defRPr sz="1300">
                <a:solidFill>
                  <a:srgbClr val="FFFFFF"/>
                </a:solidFill>
              </a:defRPr>
            </a:lvl4pPr>
            <a:lvl5pPr lvl="4" algn="r" rtl="0">
              <a:buNone/>
              <a:defRPr sz="1300">
                <a:solidFill>
                  <a:srgbClr val="FFFFFF"/>
                </a:solidFill>
              </a:defRPr>
            </a:lvl5pPr>
            <a:lvl6pPr lvl="5" algn="r" rtl="0">
              <a:buNone/>
              <a:defRPr sz="1300">
                <a:solidFill>
                  <a:srgbClr val="FFFFFF"/>
                </a:solidFill>
              </a:defRPr>
            </a:lvl6pPr>
            <a:lvl7pPr lvl="6" algn="r" rtl="0">
              <a:buNone/>
              <a:defRPr sz="1300">
                <a:solidFill>
                  <a:srgbClr val="FFFFFF"/>
                </a:solidFill>
              </a:defRPr>
            </a:lvl7pPr>
            <a:lvl8pPr lvl="7" algn="r" rtl="0">
              <a:buNone/>
              <a:defRPr sz="1300">
                <a:solidFill>
                  <a:srgbClr val="FFFFFF"/>
                </a:solidFill>
              </a:defRPr>
            </a:lvl8pPr>
            <a:lvl9pPr lvl="8" algn="r" rtl="0">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70" r:id="rId4"/>
    <p:sldLayoutId id="2147483663" r:id="rId5"/>
    <p:sldLayoutId id="2147483665" r:id="rId6"/>
    <p:sldLayoutId id="2147483666"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hyperlink" Target="https://www.terraform.io/docs/backends/types/s3.html"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0"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1"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heap.io/blog/engineering/terraform-gotchas" TargetMode="External"/><Relationship Id="rId2" Type="http://schemas.openxmlformats.org/officeDocument/2006/relationships/hyperlink" Target="https://blog.gruntwork.io/terraform-tips-tricks-loops-if-statements-and-gotchas-f739bbae55f9"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byaccident/Introduction-to-Terrafor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evbyaccident/terraform-workshop" TargetMode="External"/></Relationships>
</file>

<file path=ppt/slides/_rels/slide120.xml.rels><?xml version="1.0" encoding="UTF-8" standalone="yes"?>
<Relationships xmlns="http://schemas.openxmlformats.org/package/2006/relationships"><Relationship Id="rId2" Type="http://schemas.openxmlformats.org/officeDocument/2006/relationships/hyperlink" Target="mailto:chris@devbyaccident.com"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pp.pluralsight.com/paths/skill/managing-infrastructure-with-terraform" TargetMode="External"/><Relationship Id="rId2" Type="http://schemas.openxmlformats.org/officeDocument/2006/relationships/hyperlink" Target="https://learn.hashicorp.com/terrafor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devbyaccident/terraform-workshop/tree/master/exercises/0-setup"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hashicorp/hc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terraform.io/docs/commands/index.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jp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jpg"/><Relationship Id="rId19" Type="http://schemas.openxmlformats.org/officeDocument/2006/relationships/image" Target="../media/image22.png"/><Relationship Id="rId31" Type="http://schemas.openxmlformats.org/officeDocument/2006/relationships/image" Target="../media/image34.jp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2"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terraform.io/docs/providers/terraform/d/remote_state.html" TargetMode="External"/><Relationship Id="rId2" Type="http://schemas.openxmlformats.org/officeDocument/2006/relationships/hyperlink" Target="https://www.terraform.io/docs/commands/show.html"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3"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4"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rraform.io/docs/providers/aws/index.html"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5"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registry.terraform.io/"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terraform.io/docs/modules/sources.html"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6"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www.terraform.io/docs/internals/graph.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7"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8"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9"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84566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1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Introduction to Terraform</a:t>
            </a:r>
          </a:p>
          <a:p>
            <a:pPr indent="-323850">
              <a:lnSpc>
                <a:spcPct val="150000"/>
              </a:lnSpc>
              <a:buChar char="●"/>
            </a:pPr>
            <a:r>
              <a:rPr lang="en-US" dirty="0" err="1"/>
              <a:t>Hashicorp</a:t>
            </a:r>
            <a:r>
              <a:rPr lang="en-US" dirty="0"/>
              <a:t> Configuration Language (HCL)</a:t>
            </a:r>
          </a:p>
          <a:p>
            <a:pPr indent="-323850">
              <a:lnSpc>
                <a:spcPct val="150000"/>
              </a:lnSpc>
              <a:buChar char="●"/>
            </a:pPr>
            <a:r>
              <a:rPr lang="en-US" dirty="0">
                <a:solidFill>
                  <a:schemeClr val="dk1"/>
                </a:solidFill>
              </a:rPr>
              <a:t>Commands and the CLI</a:t>
            </a:r>
          </a:p>
          <a:p>
            <a:pPr indent="-323850">
              <a:lnSpc>
                <a:spcPct val="150000"/>
              </a:lnSpc>
              <a:buChar char="●"/>
            </a:pPr>
            <a:r>
              <a:rPr lang="en-US" dirty="0"/>
              <a:t>Variables, Locals and Data Sources</a:t>
            </a:r>
          </a:p>
          <a:p>
            <a:pPr indent="-323850">
              <a:lnSpc>
                <a:spcPct val="150000"/>
              </a:lnSpc>
              <a:buChar char="●"/>
            </a:pPr>
            <a:r>
              <a:rPr lang="en-US" dirty="0"/>
              <a:t>Provisioners</a:t>
            </a:r>
          </a:p>
          <a:p>
            <a:pPr indent="-323850">
              <a:lnSpc>
                <a:spcPct val="150000"/>
              </a:lnSpc>
              <a:buChar char="●"/>
            </a:pPr>
            <a:r>
              <a:rPr lang="en-US" dirty="0"/>
              <a:t>Backends and State</a:t>
            </a:r>
          </a:p>
          <a:p>
            <a:pPr indent="-323850">
              <a:lnSpc>
                <a:spcPct val="150000"/>
              </a:lnSpc>
              <a:buChar char="●"/>
            </a:pPr>
            <a:r>
              <a:rPr lang="en-US" dirty="0"/>
              <a:t>Providers</a:t>
            </a:r>
          </a:p>
          <a:p>
            <a:pPr indent="-323850">
              <a:lnSpc>
                <a:spcPct val="150000"/>
              </a:lnSpc>
              <a:buChar char="●"/>
            </a:pPr>
            <a:r>
              <a:rPr lang="en-US" dirty="0"/>
              <a:t>Workspaces</a:t>
            </a:r>
          </a:p>
          <a:p>
            <a:pPr indent="-323850">
              <a:lnSpc>
                <a:spcPct val="150000"/>
              </a:lnSpc>
              <a:buChar char="●"/>
            </a:pPr>
            <a:r>
              <a:rPr lang="en-US" dirty="0"/>
              <a:t>Outputs</a:t>
            </a:r>
          </a:p>
          <a:p>
            <a:pPr indent="-323850">
              <a:lnSpc>
                <a:spcPct val="150000"/>
              </a:lnSpc>
              <a:buChar char="●"/>
            </a:pPr>
            <a:r>
              <a:rPr lang="en-US" dirty="0"/>
              <a:t>Modules</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Tree>
    <p:extLst>
      <p:ext uri="{BB962C8B-B14F-4D97-AF65-F5344CB8AC3E}">
        <p14:creationId xmlns:p14="http://schemas.microsoft.com/office/powerpoint/2010/main" val="596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7">
                                            <p:txEl>
                                              <p:pRg st="8" end="8"/>
                                            </p:txEl>
                                          </p:spTgt>
                                        </p:tgtEl>
                                        <p:attrNameLst>
                                          <p:attrName>style.visibility</p:attrName>
                                        </p:attrNameLst>
                                      </p:cBhvr>
                                      <p:to>
                                        <p:strVal val="visible"/>
                                      </p:to>
                                    </p:set>
                                    <p:animEffect transition="in" filter="fade">
                                      <p:cBhvr>
                                        <p:cTn id="47" dur="1000"/>
                                        <p:tgtEl>
                                          <p:spTgt spid="25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7">
                                            <p:txEl>
                                              <p:pRg st="9" end="9"/>
                                            </p:txEl>
                                          </p:spTgt>
                                        </p:tgtEl>
                                        <p:attrNameLst>
                                          <p:attrName>style.visibility</p:attrName>
                                        </p:attrNameLst>
                                      </p:cBhvr>
                                      <p:to>
                                        <p:strVal val="visible"/>
                                      </p:to>
                                    </p:set>
                                    <p:animEffect transition="in" filter="fade">
                                      <p:cBhvr>
                                        <p:cTn id="52" dur="1000"/>
                                        <p:tgtEl>
                                          <p:spTgt spid="25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4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Can set attributes, outputs and locals to expressions</a:t>
            </a:r>
            <a:endParaRPr lang="en-US" sz="1700" b="0" strike="noStrike" spc="-1" dirty="0">
              <a:latin typeface="Arial"/>
            </a:endParaRPr>
          </a:p>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Expressions can refer to</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Literal values or complex literal values: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true, 13,“us-west1”,[1, 2],{a:1, b:2}</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Resource or data source attributes: </a:t>
            </a:r>
            <a:r>
              <a:rPr lang="en-US" sz="1700" b="1" strike="noStrike" spc="-1" dirty="0">
                <a:solidFill>
                  <a:srgbClr val="000000"/>
                </a:solidFill>
                <a:latin typeface="Consolas"/>
                <a:ea typeface="Consolas"/>
              </a:rPr>
              <a:t>&lt;RESOURCE TYPE&gt;.&lt;NAME&gt;, data.&lt;DATA TYPE&gt;.&lt;NAME&gt;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Type indices:</a:t>
            </a:r>
            <a:r>
              <a:rPr lang="en-US" sz="1700" b="0" strike="noStrike" spc="-1" dirty="0">
                <a:solidFill>
                  <a:srgbClr val="000000"/>
                </a:solidFill>
                <a:latin typeface="Helvetica Neue"/>
                <a:ea typeface="Helvetica Neue"/>
              </a:rPr>
              <a:t> </a:t>
            </a:r>
            <a:r>
              <a:rPr lang="en-US" sz="1700" b="1" strike="noStrike" spc="-1" dirty="0" err="1">
                <a:solidFill>
                  <a:srgbClr val="000000"/>
                </a:solidFill>
                <a:latin typeface="Consolas"/>
                <a:ea typeface="Consolas"/>
              </a:rPr>
              <a:t>local.list</a:t>
            </a:r>
            <a:r>
              <a:rPr lang="en-US" sz="1700" b="1" strike="noStrike" spc="-1" dirty="0">
                <a:solidFill>
                  <a:srgbClr val="000000"/>
                </a:solidFill>
                <a:latin typeface="Consolas"/>
                <a:ea typeface="Consolas"/>
              </a:rPr>
              <a:t>[3], </a:t>
            </a:r>
            <a:r>
              <a:rPr lang="en-US" sz="1700" b="1" strike="noStrike" spc="-1" dirty="0" err="1">
                <a:solidFill>
                  <a:srgbClr val="000000"/>
                </a:solidFill>
                <a:latin typeface="Consolas"/>
                <a:ea typeface="Consolas"/>
              </a:rPr>
              <a:t>local.object.attrname</a:t>
            </a:r>
            <a:r>
              <a:rPr lang="en-US" sz="1700" b="1" strike="noStrike" spc="-1" dirty="0">
                <a:solidFill>
                  <a:srgbClr val="000000"/>
                </a:solidFill>
                <a:latin typeface="Consolas"/>
                <a:ea typeface="Consolas"/>
              </a:rPr>
              <a:t>, </a:t>
            </a:r>
            <a:r>
              <a:rPr lang="en-US" sz="1700" b="1" strike="noStrike" spc="-1" dirty="0" err="1">
                <a:solidFill>
                  <a:srgbClr val="000000"/>
                </a:solidFill>
                <a:latin typeface="Consolas"/>
                <a:ea typeface="Consolas"/>
              </a:rPr>
              <a:t>local.map</a:t>
            </a:r>
            <a:r>
              <a:rPr lang="en-US" sz="1700" b="1" strike="noStrike" spc="-1" dirty="0">
                <a:solidFill>
                  <a:srgbClr val="000000"/>
                </a:solidFill>
                <a:latin typeface="Consolas"/>
                <a:ea typeface="Consolas"/>
              </a:rPr>
              <a:t>["</a:t>
            </a:r>
            <a:r>
              <a:rPr lang="en-US" sz="1700" b="1" strike="noStrike" spc="-1" dirty="0" err="1">
                <a:solidFill>
                  <a:srgbClr val="000000"/>
                </a:solidFill>
                <a:latin typeface="Consolas"/>
                <a:ea typeface="Consolas"/>
              </a:rPr>
              <a:t>keyname</a:t>
            </a:r>
            <a:r>
              <a:rPr lang="en-US" sz="1700" b="1" strike="noStrike" spc="-1" dirty="0">
                <a:solidFill>
                  <a:srgbClr val="000000"/>
                </a:solidFill>
                <a:latin typeface="Consolas"/>
                <a:ea typeface="Consolas"/>
              </a:rPr>
              <a: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Variables: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var.&lt;NAME&gt;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local.&lt;NAME&gt;</a:t>
            </a:r>
            <a:endParaRPr lang="en-US" sz="1700" b="0" strike="noStrike" spc="-1" dirty="0">
              <a:latin typeface="Arial"/>
            </a:endParaRPr>
          </a:p>
          <a:p>
            <a:pPr marL="685800">
              <a:lnSpc>
                <a:spcPct val="115000"/>
              </a:lnSpc>
              <a:tabLst>
                <a:tab pos="0" algn="l"/>
              </a:tabLst>
            </a:pPr>
            <a:r>
              <a:rPr lang="en-US" sz="1700" b="0" strike="noStrike" spc="-1" dirty="0">
                <a:solidFill>
                  <a:srgbClr val="000000"/>
                </a:solidFill>
                <a:latin typeface="Helvetica Neue Light"/>
                <a:ea typeface="Helvetica Neue Light"/>
              </a:rPr>
              <a:t>…</a:t>
            </a:r>
            <a:r>
              <a:rPr lang="en-US" sz="1700" b="0" strike="noStrike" spc="-1" dirty="0">
                <a:solidFill>
                  <a:srgbClr val="000000"/>
                </a:solidFill>
                <a:latin typeface="Courier New"/>
                <a:ea typeface="Courier New"/>
              </a:rPr>
              <a:t>	</a:t>
            </a:r>
            <a:endParaRPr lang="en-US" sz="1700" b="0" strike="noStrike" spc="-1" dirty="0">
              <a:latin typeface="Arial"/>
            </a:endParaRPr>
          </a:p>
        </p:txBody>
      </p:sp>
      <p:sp>
        <p:nvSpPr>
          <p:cNvPr id="64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9A536B2-A1DF-4658-A4BC-DE73E18AABCE}" type="slidenum">
              <a:rPr lang="en-US" sz="1200" b="0" strike="noStrike" spc="-1">
                <a:solidFill>
                  <a:srgbClr val="FFFFFF"/>
                </a:solidFill>
                <a:latin typeface="Helvetica Neue Light"/>
                <a:ea typeface="Helvetica Neue Light"/>
              </a:rPr>
              <a:t>100</a:t>
            </a:fld>
            <a:endParaRPr lang="en-US" sz="1200" b="0" strike="noStrike" spc="-1">
              <a:latin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 (cont’d)</a:t>
            </a:r>
            <a:endParaRPr lang="en-US" sz="2300" b="0" strike="noStrike" spc="-1">
              <a:latin typeface="Arial"/>
            </a:endParaRPr>
          </a:p>
        </p:txBody>
      </p:sp>
      <p:sp>
        <p:nvSpPr>
          <p:cNvPr id="649" name="PlaceHolder 2"/>
          <p:cNvSpPr>
            <a:spLocks noGrp="1"/>
          </p:cNvSpPr>
          <p:nvPr>
            <p:ph type="body" idx="1"/>
          </p:nvPr>
        </p:nvSpPr>
        <p:spPr>
          <a:prstGeom prst="rect">
            <a:avLst/>
          </a:prstGeom>
          <a:noFill/>
          <a:ln w="0">
            <a:noFill/>
          </a:ln>
        </p:spPr>
        <p:txBody>
          <a:bodyPr lIns="0" tIns="35280" rIns="68400" bIns="34200" anchor="t">
            <a:noAutofit/>
          </a:bodyPr>
          <a:lstStyle/>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Module outputs:</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module.&lt;MODULE NAME&gt;.&lt;OUTPUT NAME&gt;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Path variables: </a:t>
            </a:r>
            <a:r>
              <a:rPr lang="en-US" sz="1600" b="1" strike="noStrike" spc="-1" dirty="0" err="1">
                <a:solidFill>
                  <a:srgbClr val="000000"/>
                </a:solidFill>
                <a:latin typeface="Consolas"/>
                <a:ea typeface="Consolas"/>
              </a:rPr>
              <a:t>path.module</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path.root</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path.cwd</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Workspace setting: </a:t>
            </a:r>
            <a:r>
              <a:rPr lang="en-US" sz="1600" b="1" strike="noStrike" spc="-1" dirty="0" err="1">
                <a:solidFill>
                  <a:srgbClr val="000000"/>
                </a:solidFill>
                <a:latin typeface="Consolas"/>
                <a:ea typeface="Consolas"/>
              </a:rPr>
              <a:t>terraform.workspace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Built-in functions using any of the above as arguments </a:t>
            </a:r>
            <a:endParaRPr lang="en-US" sz="1600" b="0" strike="noStrike" spc="-1" dirty="0">
              <a:latin typeface="Arial"/>
            </a:endParaRPr>
          </a:p>
          <a:p>
            <a:pPr marL="1028880" lvl="2" indent="-279360">
              <a:lnSpc>
                <a:spcPct val="115000"/>
              </a:lnSpc>
              <a:buClr>
                <a:srgbClr val="000000"/>
              </a:buClr>
              <a:buFont typeface="Helvetica Neue Light"/>
              <a:buChar char="•"/>
            </a:pPr>
            <a:r>
              <a:rPr lang="en-US" sz="1600" b="1" strike="noStrike" spc="-1" dirty="0">
                <a:solidFill>
                  <a:srgbClr val="000000"/>
                </a:solidFill>
                <a:latin typeface="Consolas"/>
                <a:ea typeface="Consolas"/>
              </a:rPr>
              <a:t>max(5, 12, </a:t>
            </a:r>
            <a:r>
              <a:rPr lang="en-US" sz="1600" b="1" strike="noStrike" spc="-1" dirty="0" err="1">
                <a:solidFill>
                  <a:srgbClr val="000000"/>
                </a:solidFill>
                <a:latin typeface="Consolas"/>
                <a:ea typeface="Consolas"/>
              </a:rPr>
              <a:t>var.my_value</a:t>
            </a:r>
            <a:r>
              <a:rPr lang="en-US" sz="1600" b="1" strike="noStrike" spc="-1" dirty="0">
                <a:solidFill>
                  <a:srgbClr val="000000"/>
                </a:solidFill>
                <a:latin typeface="Consolas"/>
                <a:ea typeface="Consolas"/>
              </a:rPr>
              <a: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Arithmetic, logical, or comparison operators combining the above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Conditional expressions:</a:t>
            </a:r>
            <a:r>
              <a:rPr lang="en-US" sz="1600" b="0" strike="noStrike" spc="-1" dirty="0">
                <a:solidFill>
                  <a:srgbClr val="000000"/>
                </a:solidFill>
                <a:latin typeface="Helvetica Neue"/>
                <a:ea typeface="Helvetica Neue"/>
              </a:rPr>
              <a:t>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 ?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“default-a”</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interpolation: </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“Hello, ${var.name}!”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directives:</a:t>
            </a:r>
            <a:r>
              <a:rPr lang="en-US" sz="1600" b="0" strike="noStrike" spc="-1" dirty="0">
                <a:solidFill>
                  <a:srgbClr val="000000"/>
                </a:solidFill>
                <a:latin typeface="Helvetica Neue"/>
                <a:ea typeface="Helvetica Neue"/>
              </a:rPr>
              <a:t> </a:t>
            </a:r>
            <a:endParaRPr lang="en-US" sz="1600" b="0" strike="noStrike" spc="-1" dirty="0">
              <a:latin typeface="Arial"/>
            </a:endParaRPr>
          </a:p>
          <a:p>
            <a:pPr marL="343080" indent="343080">
              <a:lnSpc>
                <a:spcPct val="115000"/>
              </a:lnSpc>
              <a:tabLst>
                <a:tab pos="0" algn="l"/>
              </a:tabLst>
            </a:pPr>
            <a:r>
              <a:rPr lang="en-US" sz="1600" b="1" strike="noStrike" spc="-1" dirty="0">
                <a:solidFill>
                  <a:srgbClr val="000000"/>
                </a:solidFill>
                <a:latin typeface="Consolas"/>
                <a:ea typeface="Consolas"/>
              </a:rPr>
              <a:t>"Hello, %{ if var.name != "" }${var.name}%{ else }unnamed%{ endif }!"</a:t>
            </a:r>
            <a:endParaRPr lang="en-US" sz="1600" b="0" strike="noStrike" spc="-1" dirty="0">
              <a:latin typeface="Arial"/>
            </a:endParaRPr>
          </a:p>
        </p:txBody>
      </p:sp>
      <p:sp>
        <p:nvSpPr>
          <p:cNvPr id="65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4CC3BB2-FB66-4CC6-AA7E-8BB5FC666922}" type="slidenum">
              <a:rPr lang="en-US" sz="1200" b="0" strike="noStrike" spc="-1">
                <a:solidFill>
                  <a:srgbClr val="FFFFFF"/>
                </a:solidFill>
                <a:latin typeface="Helvetica Neue Light"/>
                <a:ea typeface="Helvetica Neue Light"/>
              </a:rPr>
              <a:t>101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5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60560CC-26ED-4155-85F9-7FE83AF453F5}" type="slidenum">
              <a:rPr lang="en-US" sz="1200" b="0" strike="noStrike" spc="-1">
                <a:solidFill>
                  <a:srgbClr val="FFFFFF"/>
                </a:solidFill>
                <a:latin typeface="Helvetica Neue Light"/>
                <a:ea typeface="Helvetica Neue Light"/>
              </a:rPr>
              <a:t>102</a:t>
            </a:fld>
            <a:endParaRPr lang="en-US" sz="1200" b="0" strike="noStrike" spc="-1">
              <a:latin typeface="Times New Roman"/>
            </a:endParaRPr>
          </a:p>
        </p:txBody>
      </p:sp>
      <p:sp>
        <p:nvSpPr>
          <p:cNvPr id="653" name="Google Shape;829;p117"/>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1" strike="noStrike" spc="-1">
                <a:solidFill>
                  <a:srgbClr val="000000"/>
                </a:solidFill>
                <a:latin typeface="Courier New"/>
                <a:ea typeface="Courier New"/>
              </a:rPr>
              <a:t>dynamic</a:t>
            </a:r>
            <a:r>
              <a:rPr lang="en-US" sz="1800" b="1" strike="noStrike" spc="-1">
                <a:solidFill>
                  <a:srgbClr val="000000"/>
                </a:solidFill>
                <a:latin typeface="Helvetica Neue"/>
                <a:ea typeface="Helvetica Neue"/>
              </a:rPr>
              <a:t> </a:t>
            </a:r>
            <a:r>
              <a:rPr lang="en-US" sz="1800" b="0" strike="noStrike" spc="-1">
                <a:solidFill>
                  <a:srgbClr val="000000"/>
                </a:solidFill>
                <a:latin typeface="Helvetica Neue Light"/>
                <a:ea typeface="Helvetica Neue Light"/>
              </a:rPr>
              <a:t>blocks</a:t>
            </a:r>
            <a:endParaRPr lang="en-US" sz="1800" b="0" strike="noStrike" spc="-1">
              <a:latin typeface="Arial"/>
            </a:endParaRPr>
          </a:p>
        </p:txBody>
      </p:sp>
      <p:pic>
        <p:nvPicPr>
          <p:cNvPr id="654" name="Google Shape;830;p117"/>
          <p:cNvPicPr/>
          <p:nvPr/>
        </p:nvPicPr>
        <p:blipFill>
          <a:blip r:embed="rId2"/>
          <a:stretch/>
        </p:blipFill>
        <p:spPr>
          <a:xfrm>
            <a:off x="2108700" y="1593360"/>
            <a:ext cx="4926600" cy="3283920"/>
          </a:xfrm>
          <a:prstGeom prst="rect">
            <a:avLst/>
          </a:prstGeom>
          <a:ln w="0">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4" name="Text Placeholder 3">
            <a:extLst>
              <a:ext uri="{FF2B5EF4-FFF2-40B4-BE49-F238E27FC236}">
                <a16:creationId xmlns:a16="http://schemas.microsoft.com/office/drawing/2014/main" id="{9B2DECB1-5A8D-4C6E-BFE0-B11F8F9F9A3D}"/>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data sources, modules, and outputs can have meta-arguments (available across all types of all 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Modules have: </a:t>
            </a:r>
            <a:r>
              <a:rPr lang="en-US" sz="1600" b="0" strike="noStrike" spc="-1" dirty="0">
                <a:solidFill>
                  <a:srgbClr val="000000"/>
                </a:solidFill>
                <a:latin typeface="Courier New"/>
                <a:ea typeface="Courier New"/>
              </a:rPr>
              <a:t>source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version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Outputs have: </a:t>
            </a:r>
            <a:r>
              <a:rPr lang="en-US" sz="1600" b="0" strike="noStrike" spc="-1" dirty="0" err="1">
                <a:solidFill>
                  <a:srgbClr val="000000"/>
                </a:solidFill>
                <a:latin typeface="Courier New"/>
                <a:ea typeface="Courier New"/>
              </a:rPr>
              <a:t>depends_on</a:t>
            </a:r>
            <a:endParaRPr lang="en-US" sz="1600" b="0" strike="noStrike" spc="-1" dirty="0">
              <a:solidFill>
                <a:srgbClr val="000000"/>
              </a:solidFill>
              <a:latin typeface="Courier New"/>
              <a:ea typeface="Courier New"/>
            </a:endParaRP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have: </a:t>
            </a: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count</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can have </a:t>
            </a:r>
            <a:r>
              <a:rPr lang="en-US" sz="1600" b="0" strike="noStrike" spc="-1" dirty="0">
                <a:solidFill>
                  <a:srgbClr val="000000"/>
                </a:solidFill>
                <a:latin typeface="Courier New"/>
                <a:ea typeface="Courier New"/>
              </a:rPr>
              <a:t>connection</a:t>
            </a:r>
            <a:r>
              <a:rPr lang="en-US" sz="1600" b="0" strike="noStrike" spc="-1" dirty="0">
                <a:solidFill>
                  <a:srgbClr val="000000"/>
                </a:solidFill>
                <a:latin typeface="Helvetica Neue"/>
                <a:ea typeface="Helvetica Neue"/>
              </a:rPr>
              <a:t> inside)</a:t>
            </a:r>
            <a:endParaRPr lang="en-US" sz="1600" b="0" strike="noStrike" spc="-1" dirty="0">
              <a:latin typeface="Arial"/>
            </a:endParaRPr>
          </a:p>
          <a:p>
            <a:endParaRPr lang="en-US" dirty="0"/>
          </a:p>
        </p:txBody>
      </p:sp>
      <p:sp>
        <p:nvSpPr>
          <p:cNvPr id="65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5BC7EB1-3D71-4982-9CA5-BA2E24479409}" type="slidenum">
              <a:rPr lang="en-US" sz="1200" b="0" strike="noStrike" spc="-1">
                <a:solidFill>
                  <a:srgbClr val="FFFFFF"/>
                </a:solidFill>
                <a:latin typeface="Helvetica Neue Light"/>
                <a:ea typeface="Helvetica Neue Light"/>
              </a:rPr>
              <a:t>103</a:t>
            </a:fld>
            <a:endParaRPr lang="en-US" sz="1200" b="0" strike="noStrike" spc="-1">
              <a:latin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 (cont’d)</a:t>
            </a:r>
            <a:endParaRPr lang="en-US" sz="2300" b="0" strike="noStrike" spc="-1">
              <a:latin typeface="Arial"/>
            </a:endParaRPr>
          </a:p>
        </p:txBody>
      </p:sp>
      <p:sp>
        <p:nvSpPr>
          <p:cNvPr id="4" name="Text Placeholder 3">
            <a:extLst>
              <a:ext uri="{FF2B5EF4-FFF2-40B4-BE49-F238E27FC236}">
                <a16:creationId xmlns:a16="http://schemas.microsoft.com/office/drawing/2014/main" id="{CFBF4A55-1967-4FE6-834E-8CF776E4491E}"/>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Data sources have same as resources except for </a:t>
            </a:r>
            <a:r>
              <a:rPr lang="en-US" sz="1600" b="0" strike="noStrike" spc="-1" dirty="0">
                <a:solidFill>
                  <a:srgbClr val="000000"/>
                </a:solidFill>
                <a:latin typeface="Courier New"/>
                <a:ea typeface="Courier New"/>
              </a:rPr>
              <a:t>lifecycle</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forces a dependency on another object even if no implicit dependency by referring to an attribute of another object</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controls how resources are modified when configuration changes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is like count except it iterates over a set (unordered list) or map, has </a:t>
            </a:r>
            <a:r>
              <a:rPr lang="en-US" sz="1600" b="0" strike="noStrike" spc="-1" dirty="0" err="1">
                <a:solidFill>
                  <a:srgbClr val="000000"/>
                </a:solidFill>
                <a:latin typeface="Courier New"/>
                <a:ea typeface="Courier New"/>
              </a:rPr>
              <a:t>each.key</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each.value</a:t>
            </a:r>
            <a:r>
              <a:rPr lang="en-US" sz="1600" b="0" strike="noStrike" spc="-1" dirty="0">
                <a:solidFill>
                  <a:srgbClr val="000000"/>
                </a:solidFill>
                <a:latin typeface="Helvetica Neue"/>
                <a:ea typeface="Helvetica Neue"/>
              </a:rPr>
              <a:t> instead of </a:t>
            </a:r>
            <a:r>
              <a:rPr lang="en-US" sz="1600" b="0" strike="noStrike" spc="-1" dirty="0" err="1">
                <a:solidFill>
                  <a:srgbClr val="000000"/>
                </a:solidFill>
                <a:latin typeface="Courier New"/>
                <a:ea typeface="Courier New"/>
              </a:rPr>
              <a:t>count.index</a:t>
            </a:r>
            <a:r>
              <a:rPr lang="en-US" sz="1600" b="0" strike="noStrike" spc="-1" dirty="0">
                <a:solidFill>
                  <a:srgbClr val="000000"/>
                </a:solidFill>
                <a:latin typeface="Helvetica Neue"/>
                <a:ea typeface="Helvetica Neue"/>
              </a:rPr>
              <a:t> to refer to each index</a:t>
            </a:r>
            <a:endParaRPr lang="en-US" sz="1600" b="0" strike="noStrike" spc="-1" dirty="0">
              <a:latin typeface="Arial"/>
            </a:endParaRPr>
          </a:p>
          <a:p>
            <a:endParaRPr lang="en-US" dirty="0"/>
          </a:p>
        </p:txBody>
      </p:sp>
      <p:sp>
        <p:nvSpPr>
          <p:cNvPr id="65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3204AA5-9402-41ED-9097-73778F4B2049}" type="slidenum">
              <a:rPr lang="en-US" sz="1200" b="0" strike="noStrike" spc="-1">
                <a:solidFill>
                  <a:srgbClr val="FFFFFF"/>
                </a:solidFill>
                <a:latin typeface="Helvetica Neue Light"/>
                <a:ea typeface="Helvetica Neue Light"/>
              </a:rPr>
              <a:t>104</a:t>
            </a:fld>
            <a:endParaRPr lang="en-US" sz="1200" b="0" strike="noStrike" spc="-1">
              <a:latin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66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A9F88AB-7DA8-41E1-ACB5-9204CE114180}" type="slidenum">
              <a:rPr lang="en-US" sz="1200" b="0" strike="noStrike" spc="-1">
                <a:solidFill>
                  <a:srgbClr val="FFFFFF"/>
                </a:solidFill>
                <a:latin typeface="Helvetica Neue Light"/>
                <a:ea typeface="Helvetica Neue Light"/>
              </a:rPr>
              <a:t>105</a:t>
            </a:fld>
            <a:endParaRPr lang="en-US" sz="1200" b="0" strike="noStrike" spc="-1">
              <a:latin typeface="Times New Roman"/>
            </a:endParaRPr>
          </a:p>
        </p:txBody>
      </p:sp>
      <p:sp>
        <p:nvSpPr>
          <p:cNvPr id="663" name="Google Shape;844;p119"/>
          <p:cNvSpPr/>
          <p:nvPr/>
        </p:nvSpPr>
        <p:spPr>
          <a:xfrm>
            <a:off x="556200" y="98460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0" strike="noStrike" spc="-1">
                <a:solidFill>
                  <a:srgbClr val="000000"/>
                </a:solidFill>
                <a:latin typeface="Courier New"/>
                <a:ea typeface="Courier New"/>
              </a:rPr>
              <a:t>providers</a:t>
            </a:r>
            <a:r>
              <a:rPr lang="en-US" sz="1800" b="0" strike="noStrike" spc="-1">
                <a:solidFill>
                  <a:srgbClr val="000000"/>
                </a:solidFill>
                <a:latin typeface="Helvetica Neue"/>
                <a:ea typeface="Helvetica Neue"/>
              </a:rPr>
              <a:t> and </a:t>
            </a:r>
            <a:r>
              <a:rPr lang="en-US" sz="1800" b="0" strike="noStrike" spc="-1">
                <a:solidFill>
                  <a:srgbClr val="000000"/>
                </a:solidFill>
                <a:latin typeface="Courier New"/>
                <a:ea typeface="Courier New"/>
              </a:rPr>
              <a:t>provider</a:t>
            </a:r>
            <a:r>
              <a:rPr lang="en-US" sz="1800" b="0" strike="noStrike" spc="-1">
                <a:solidFill>
                  <a:srgbClr val="000000"/>
                </a:solidFill>
                <a:latin typeface="Helvetica Neue"/>
                <a:ea typeface="Helvetica Neue"/>
              </a:rPr>
              <a:t> are used when dealing with multiple providers in the same configuration</a:t>
            </a:r>
            <a:endParaRPr lang="en-US" sz="1800" b="0" strike="noStrike" spc="-1">
              <a:latin typeface="Arial"/>
            </a:endParaRPr>
          </a:p>
        </p:txBody>
      </p:sp>
      <p:pic>
        <p:nvPicPr>
          <p:cNvPr id="664" name="Google Shape;845;p119"/>
          <p:cNvPicPr/>
          <p:nvPr/>
        </p:nvPicPr>
        <p:blipFill>
          <a:blip r:embed="rId2"/>
          <a:stretch/>
        </p:blipFill>
        <p:spPr>
          <a:xfrm>
            <a:off x="1388520" y="1620360"/>
            <a:ext cx="2203560" cy="3318480"/>
          </a:xfrm>
          <a:prstGeom prst="rect">
            <a:avLst/>
          </a:prstGeom>
          <a:ln w="0">
            <a:noFill/>
          </a:ln>
        </p:spPr>
      </p:pic>
      <p:pic>
        <p:nvPicPr>
          <p:cNvPr id="665" name="Google Shape;846;p119"/>
          <p:cNvPicPr/>
          <p:nvPr/>
        </p:nvPicPr>
        <p:blipFill>
          <a:blip r:embed="rId3"/>
          <a:stretch/>
        </p:blipFill>
        <p:spPr>
          <a:xfrm>
            <a:off x="3708000" y="1620360"/>
            <a:ext cx="4083480" cy="3376440"/>
          </a:xfrm>
          <a:prstGeom prst="rect">
            <a:avLst/>
          </a:prstGeom>
          <a:ln w="0">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Backends</a:t>
            </a:r>
            <a:endParaRPr lang="en-US" sz="2400" b="0" strike="noStrike" spc="-1" dirty="0">
              <a:latin typeface="Arial"/>
            </a:endParaRPr>
          </a:p>
        </p:txBody>
      </p:sp>
      <p:sp>
        <p:nvSpPr>
          <p:cNvPr id="6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Backends are the concept that terraform uses to store state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Defaults to local </a:t>
            </a:r>
            <a:r>
              <a:rPr lang="en-US" sz="1600" b="0" strike="noStrike" spc="-1" dirty="0" err="1">
                <a:solidFill>
                  <a:srgbClr val="000000"/>
                </a:solidFill>
                <a:latin typeface="Helvetica Neue Light"/>
                <a:ea typeface="Helvetica Neue Light"/>
              </a:rPr>
              <a:t>tfstate</a:t>
            </a:r>
            <a:r>
              <a:rPr lang="en-US" sz="1600" b="0" strike="noStrike" spc="-1" dirty="0">
                <a:solidFill>
                  <a:srgbClr val="000000"/>
                </a:solidFill>
                <a:latin typeface="Helvetica Neue Light"/>
                <a:ea typeface="Helvetica Neue Light"/>
              </a:rPr>
              <a:t> file.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Others available: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S3</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HTTP</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Consul</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Artifactory</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err="1">
                <a:solidFill>
                  <a:srgbClr val="000000"/>
                </a:solidFill>
                <a:latin typeface="Helvetica Neue Light"/>
                <a:ea typeface="Helvetica Neue Light"/>
              </a:rPr>
              <a:t>Etcd</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Terraform Cloud/Enterprise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etc...</a:t>
            </a:r>
            <a:endParaRPr lang="en-US" sz="1600" b="0" strike="noStrike" spc="-1" dirty="0">
              <a:latin typeface="Arial"/>
            </a:endParaRPr>
          </a:p>
        </p:txBody>
      </p:sp>
      <p:sp>
        <p:nvSpPr>
          <p:cNvPr id="6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49826E1-0E01-40BA-ACE3-590069106EF1}" type="slidenum">
              <a:rPr lang="en-US" sz="1200" b="0" strike="noStrike" spc="-1">
                <a:solidFill>
                  <a:srgbClr val="FFFFFF"/>
                </a:solidFill>
                <a:latin typeface="Helvetica Neue Light"/>
                <a:ea typeface="Helvetica Neue Light"/>
              </a:rPr>
              <a:t>106</a:t>
            </a:fld>
            <a:endParaRPr lang="en-US" sz="1200" b="0" strike="noStrike" spc="-1">
              <a:latin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S3</a:t>
            </a:r>
            <a:endParaRPr lang="en-US" sz="2400" b="0" strike="noStrike" spc="-1">
              <a:latin typeface="Arial"/>
            </a:endParaRPr>
          </a:p>
        </p:txBody>
      </p:sp>
      <p:sp>
        <p:nvSpPr>
          <p:cNvPr id="670"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r>
              <a:rPr lang="en-US" sz="1800" b="0" strike="noStrike" spc="-1">
                <a:solidFill>
                  <a:srgbClr val="000000"/>
                </a:solidFill>
                <a:latin typeface="Helvetica Neue Light"/>
                <a:ea typeface="Helvetica Neue Light"/>
              </a:rPr>
              <a:t>Because this course is about Terraform with AWS specifically, let’s talk about the S3 state backend: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Uses a bucket and path to an object (the state file) in the bucket for a central place to store state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Supports locking using an AWS Dynamo DB table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See </a:t>
            </a:r>
            <a:r>
              <a:rPr lang="en-US" sz="1800" b="0" u="sng" strike="noStrike" spc="-1">
                <a:solidFill>
                  <a:srgbClr val="0000FF"/>
                </a:solidFill>
                <a:uFillTx/>
                <a:latin typeface="Helvetica Neue Light"/>
                <a:ea typeface="Helvetica Neue Light"/>
                <a:hlinkClick r:id="rId2"/>
              </a:rPr>
              <a:t>https://www.terraform.io/docs/backends/types/s3.html</a:t>
            </a:r>
            <a:r>
              <a:rPr lang="en-US" sz="1800" b="0" strike="noStrike" spc="-1">
                <a:solidFill>
                  <a:srgbClr val="000000"/>
                </a:solidFill>
                <a:latin typeface="Helvetica Neue Light"/>
                <a:ea typeface="Helvetica Neue Light"/>
              </a:rPr>
              <a:t> for more info</a:t>
            </a:r>
            <a:endParaRPr lang="en-US" sz="1800" b="0" strike="noStrike" spc="-1">
              <a:latin typeface="Arial"/>
            </a:endParaRPr>
          </a:p>
        </p:txBody>
      </p:sp>
      <p:sp>
        <p:nvSpPr>
          <p:cNvPr id="6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BA6DD0-C1CC-4AA5-A4DF-A353E6A0E905}" type="slidenum">
              <a:rPr lang="en-US" sz="1200" b="0" strike="noStrike" spc="-1">
                <a:solidFill>
                  <a:srgbClr val="FFFFFF"/>
                </a:solidFill>
                <a:latin typeface="Helvetica Neue Light"/>
                <a:ea typeface="Helvetica Neue Light"/>
              </a:rPr>
              <a:t>107</a:t>
            </a:fld>
            <a:endParaRPr lang="en-US" sz="1200" b="0" strike="noStrike" spc="-1">
              <a:latin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10: S3 Backends</a:t>
            </a:r>
            <a:endParaRPr lang="en-US" sz="2300" b="0" strike="noStrike" spc="-1">
              <a:latin typeface="Arial"/>
            </a:endParaRPr>
          </a:p>
        </p:txBody>
      </p:sp>
      <p:sp>
        <p:nvSpPr>
          <p:cNvPr id="67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10</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57CA733-CEE2-4B46-BD1A-3D6516BBDF05}" type="slidenum">
              <a:rPr lang="en-US" sz="1200" b="0" strike="noStrike" spc="-1">
                <a:solidFill>
                  <a:srgbClr val="FFFFFF"/>
                </a:solidFill>
                <a:latin typeface="Helvetica Neue Light"/>
                <a:ea typeface="Helvetica Neue Light"/>
              </a:rPr>
              <a:t>108</a:t>
            </a:fld>
            <a:endParaRPr lang="en-US" sz="1200" b="0" strike="noStrike" spc="-1">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11: Running an Application in AWS</a:t>
            </a:r>
            <a:endParaRPr lang="en-US" sz="2300" b="0" strike="noStrike" spc="-1">
              <a:latin typeface="Arial"/>
            </a:endParaRPr>
          </a:p>
        </p:txBody>
      </p:sp>
      <p:sp>
        <p:nvSpPr>
          <p:cNvPr id="67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255EE9D-6B5F-440A-B338-53F57064F91C}" type="slidenum">
              <a:rPr lang="en-US" sz="1200" b="0" strike="noStrike" spc="-1">
                <a:solidFill>
                  <a:srgbClr val="FFFFFF"/>
                </a:solidFill>
                <a:latin typeface="Helvetica Neue Light"/>
                <a:ea typeface="Helvetica Neue Light"/>
              </a:rPr>
              <a:t>109</a:t>
            </a:fld>
            <a:endParaRPr lang="en-US" sz="12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2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Troubleshooting, Errors and Debugging</a:t>
            </a:r>
          </a:p>
          <a:p>
            <a:pPr marL="457200" lvl="0" indent="-323850" algn="l" rtl="0">
              <a:lnSpc>
                <a:spcPct val="150000"/>
              </a:lnSpc>
              <a:spcBef>
                <a:spcPts val="0"/>
              </a:spcBef>
              <a:spcAft>
                <a:spcPts val="0"/>
              </a:spcAft>
              <a:buClr>
                <a:schemeClr val="dk1"/>
              </a:buClr>
              <a:buSzPts val="1500"/>
              <a:buChar char="●"/>
            </a:pPr>
            <a:r>
              <a:rPr lang="en-US" dirty="0"/>
              <a:t>Expressions</a:t>
            </a:r>
          </a:p>
          <a:p>
            <a:pPr marL="457200" lvl="0" indent="-323850" algn="l" rtl="0">
              <a:lnSpc>
                <a:spcPct val="150000"/>
              </a:lnSpc>
              <a:spcBef>
                <a:spcPts val="0"/>
              </a:spcBef>
              <a:spcAft>
                <a:spcPts val="0"/>
              </a:spcAft>
              <a:buClr>
                <a:schemeClr val="dk1"/>
              </a:buClr>
              <a:buSzPts val="1500"/>
              <a:buChar char="●"/>
            </a:pPr>
            <a:r>
              <a:rPr lang="en-US" dirty="0"/>
              <a:t>Functions</a:t>
            </a:r>
          </a:p>
          <a:p>
            <a:pPr marL="457200" lvl="0" indent="-323850" algn="l" rtl="0">
              <a:lnSpc>
                <a:spcPct val="150000"/>
              </a:lnSpc>
              <a:spcBef>
                <a:spcPts val="0"/>
              </a:spcBef>
              <a:spcAft>
                <a:spcPts val="0"/>
              </a:spcAft>
              <a:buClr>
                <a:schemeClr val="dk1"/>
              </a:buClr>
              <a:buSzPts val="1500"/>
              <a:buChar char="●"/>
            </a:pPr>
            <a:r>
              <a:rPr lang="en-US" dirty="0"/>
              <a:t>Data Types and Conditionals</a:t>
            </a:r>
          </a:p>
          <a:p>
            <a:pPr marL="457200" lvl="0" indent="-323850" algn="l" rtl="0">
              <a:lnSpc>
                <a:spcPct val="150000"/>
              </a:lnSpc>
              <a:spcBef>
                <a:spcPts val="0"/>
              </a:spcBef>
              <a:spcAft>
                <a:spcPts val="0"/>
              </a:spcAft>
              <a:buClr>
                <a:schemeClr val="dk1"/>
              </a:buClr>
              <a:buSzPts val="1500"/>
              <a:buChar char="●"/>
            </a:pPr>
            <a:r>
              <a:rPr lang="en-US" dirty="0"/>
              <a:t>Meta-Arguments</a:t>
            </a:r>
          </a:p>
          <a:p>
            <a:pPr marL="457200" lvl="0" indent="-323850" algn="l" rtl="0">
              <a:lnSpc>
                <a:spcPct val="150000"/>
              </a:lnSpc>
              <a:spcBef>
                <a:spcPts val="0"/>
              </a:spcBef>
              <a:spcAft>
                <a:spcPts val="0"/>
              </a:spcAft>
              <a:buClr>
                <a:schemeClr val="dk1"/>
              </a:buClr>
              <a:buSzPts val="1500"/>
              <a:buChar char="●"/>
            </a:pPr>
            <a:r>
              <a:rPr lang="en-US" dirty="0"/>
              <a:t>Backends (Part 2)</a:t>
            </a:r>
          </a:p>
          <a:p>
            <a:pPr marL="457200" lvl="0" indent="-323850" algn="l" rtl="0">
              <a:lnSpc>
                <a:spcPct val="150000"/>
              </a:lnSpc>
              <a:spcBef>
                <a:spcPts val="0"/>
              </a:spcBef>
              <a:spcAft>
                <a:spcPts val="0"/>
              </a:spcAft>
              <a:buClr>
                <a:schemeClr val="dk1"/>
              </a:buClr>
              <a:buSzPts val="1500"/>
              <a:buChar char="●"/>
            </a:pPr>
            <a:r>
              <a:rPr lang="en-US" dirty="0"/>
              <a:t>Terraform Cloud/Enterprise</a:t>
            </a:r>
          </a:p>
          <a:p>
            <a:pPr marL="457200" lvl="0" indent="-323850" algn="l" rtl="0">
              <a:lnSpc>
                <a:spcPct val="150000"/>
              </a:lnSpc>
              <a:spcBef>
                <a:spcPts val="0"/>
              </a:spcBef>
              <a:spcAft>
                <a:spcPts val="0"/>
              </a:spcAft>
              <a:buClr>
                <a:schemeClr val="dk1"/>
              </a:buClr>
              <a:buSzPts val="1500"/>
              <a:buChar char="●"/>
            </a:pPr>
            <a:r>
              <a:rPr lang="en-US" dirty="0"/>
              <a:t>Sentinel </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Tree>
    <p:extLst>
      <p:ext uri="{BB962C8B-B14F-4D97-AF65-F5344CB8AC3E}">
        <p14:creationId xmlns:p14="http://schemas.microsoft.com/office/powerpoint/2010/main" val="2975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a:t>
            </a:r>
            <a:endParaRPr lang="en-US" sz="2400" b="0" strike="noStrike" spc="-1">
              <a:latin typeface="Arial"/>
            </a:endParaRPr>
          </a:p>
        </p:txBody>
      </p:sp>
      <p:sp>
        <p:nvSpPr>
          <p:cNvPr id="6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Let’s discuss some idea for experiments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should be just about armed with all the knowledge you need to explore any part of Terraform you like, groups encouraged!</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would be most useful to your actual work?</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DAB1180-2FA5-4245-9FB3-DA85E9A562B2}" type="slidenum">
              <a:rPr lang="en-US" sz="1200" b="0" strike="noStrike" spc="-1">
                <a:solidFill>
                  <a:srgbClr val="FFFFFF"/>
                </a:solidFill>
                <a:latin typeface="Helvetica Neue Light"/>
                <a:ea typeface="Helvetica Neue Light"/>
              </a:rPr>
              <a:t>110</a:t>
            </a:fld>
            <a:endParaRPr lang="en-US" sz="1200" b="0" strike="noStrike" spc="-1">
              <a:latin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Time–Some Ideas</a:t>
            </a:r>
            <a:endParaRPr lang="en-US" sz="2400" b="0" strike="noStrike" spc="-1">
              <a:latin typeface="Arial"/>
            </a:endParaRPr>
          </a:p>
        </p:txBody>
      </p:sp>
      <p:sp>
        <p:nvSpPr>
          <p:cNvPr id="68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How could you use Terraform from a server that has no internet access?</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terraform import</a:t>
            </a:r>
            <a:r>
              <a:rPr lang="en-US" sz="1800" b="0" strike="noStrike" spc="-1">
                <a:solidFill>
                  <a:srgbClr val="000000"/>
                </a:solidFill>
                <a:latin typeface="Helvetica Neue Light"/>
                <a:ea typeface="Consolas"/>
              </a:rPr>
              <a:t>, </a:t>
            </a:r>
            <a:r>
              <a:rPr lang="en-US" sz="1800" b="1" strike="noStrike" spc="-1">
                <a:solidFill>
                  <a:srgbClr val="000000"/>
                </a:solidFill>
                <a:latin typeface="Helvetica Neue Light"/>
                <a:ea typeface="Consolas"/>
              </a:rPr>
              <a:t>terraform graph</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tfenv</a:t>
            </a:r>
            <a:r>
              <a:rPr lang="en-US" sz="1800" b="0" strike="noStrike" spc="-1">
                <a:solidFill>
                  <a:srgbClr val="000000"/>
                </a:solidFill>
                <a:latin typeface="Helvetica Neue Light"/>
                <a:ea typeface="Helvetica Neue Light"/>
              </a:rPr>
              <a:t> for managing versions of the terraform binary</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Look at the </a:t>
            </a:r>
            <a:r>
              <a:rPr lang="en-US" sz="1800" b="0" strike="noStrike" spc="-1">
                <a:solidFill>
                  <a:srgbClr val="000000"/>
                </a:solidFill>
                <a:latin typeface="Helvetica Neue Light"/>
                <a:ea typeface="Consolas"/>
              </a:rPr>
              <a:t>student-environments</a:t>
            </a:r>
            <a:r>
              <a:rPr lang="en-US" sz="1800" b="0" strike="noStrike" spc="-1">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gotchas: </a:t>
            </a:r>
            <a:r>
              <a:rPr lang="en-US" sz="1800" b="0" u="sng" strike="noStrike" spc="-1">
                <a:solidFill>
                  <a:srgbClr val="0000FF"/>
                </a:solidFill>
                <a:uFillTx/>
                <a:latin typeface="Helvetica Neue Light"/>
                <a:ea typeface="Helvetica Neue Light"/>
                <a:hlinkClick r:id="rId2"/>
              </a:rPr>
              <a:t>https://blog.gruntwork.io/terraform-tips-tricks-loops-if-statements-and-gotchas-f739bbae55f9</a:t>
            </a:r>
            <a:r>
              <a:rPr lang="en-US" sz="1800" b="0" strike="noStrike" spc="-1">
                <a:solidFill>
                  <a:srgbClr val="000000"/>
                </a:solidFill>
                <a:latin typeface="Helvetica Neue Light"/>
                <a:ea typeface="Helvetica Neue Light"/>
              </a:rPr>
              <a:t> and </a:t>
            </a:r>
            <a:r>
              <a:rPr lang="en-US" sz="1800" b="0" u="sng" strike="noStrike" spc="-1">
                <a:solidFill>
                  <a:srgbClr val="0000FF"/>
                </a:solidFill>
                <a:uFillTx/>
                <a:latin typeface="Helvetica Neue Light"/>
                <a:ea typeface="Helvetica Neue Light"/>
                <a:hlinkClick r:id="rId3"/>
              </a:rPr>
              <a:t>https://heap.io/blog/engineering/terraform-gotchas</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C4E987D-0ED8-40AB-9779-81404B5AC2F2}" type="slidenum">
              <a:rPr lang="en-US" sz="1200" b="0" strike="noStrike" spc="-1">
                <a:solidFill>
                  <a:srgbClr val="FFFFFF"/>
                </a:solidFill>
                <a:latin typeface="Helvetica Neue Light"/>
                <a:ea typeface="Helvetica Neue Light"/>
              </a:rPr>
              <a:t>111</a:t>
            </a:fld>
            <a:endParaRPr lang="en-US" sz="1200" b="0" strike="noStrike" spc="-1">
              <a:latin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pPr>
            <a:r>
              <a:rPr lang="en-US" sz="2400" b="0" strike="noStrike" spc="-1">
                <a:solidFill>
                  <a:srgbClr val="233445"/>
                </a:solidFill>
                <a:latin typeface="Helvetica Neue Light"/>
                <a:ea typeface="Helvetica Neue Light"/>
              </a:rPr>
              <a:t>Terraform and Security </a:t>
            </a:r>
            <a:endParaRPr lang="en-US" sz="2400" b="0" strike="noStrike" spc="-1">
              <a:latin typeface="Arial"/>
            </a:endParaRPr>
          </a:p>
        </p:txBody>
      </p:sp>
      <p:sp>
        <p:nvSpPr>
          <p:cNvPr id="685"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resource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Follow best practices of your cloud provider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HTTPS/TLS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leave unused ports open</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Encrypt EVERYTHING!</a:t>
            </a:r>
            <a:endParaRPr lang="en-US" sz="1700" b="0" strike="noStrike" spc="-1">
              <a:latin typeface="Arial"/>
            </a:endParaRPr>
          </a:p>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code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pass secrets in plain text</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Write modules for commonly used configurations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a static code scanner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Tag EVERYTHING!</a:t>
            </a:r>
            <a:endParaRPr lang="en-US" sz="1700" b="0" strike="noStrike" spc="-1">
              <a:latin typeface="Arial"/>
            </a:endParaRPr>
          </a:p>
        </p:txBody>
      </p:sp>
      <p:sp>
        <p:nvSpPr>
          <p:cNvPr id="68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379BB8F-865E-480B-9895-532082D5DADB}" type="slidenum">
              <a:rPr lang="en-US" sz="1200" b="0" strike="noStrike" spc="-1">
                <a:solidFill>
                  <a:srgbClr val="FFFFFF"/>
                </a:solidFill>
                <a:latin typeface="Helvetica Neue Light"/>
                <a:ea typeface="Helvetica Neue Light"/>
              </a:rPr>
              <a:t>112</a:t>
            </a:fld>
            <a:endParaRPr lang="en-US" sz="1200" b="0" strike="noStrike" spc="-1">
              <a:latin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a:t>
            </a:r>
            <a:endParaRPr lang="en-US" sz="2400" b="0" strike="noStrike" spc="-1">
              <a:latin typeface="Arial"/>
            </a:endParaRPr>
          </a:p>
        </p:txBody>
      </p:sp>
      <p:sp>
        <p:nvSpPr>
          <p:cNvPr id="688" name="PlaceHolder 2"/>
          <p:cNvSpPr>
            <a:spLocks noGrp="1"/>
          </p:cNvSpPr>
          <p:nvPr>
            <p:ph type="body" idx="1"/>
          </p:nvPr>
        </p:nvSpPr>
        <p:spPr>
          <a:prstGeom prst="rect">
            <a:avLst/>
          </a:prstGeom>
          <a:noFill/>
          <a:ln w="0">
            <a:noFill/>
          </a:ln>
        </p:spPr>
        <p:txBody>
          <a:bodyPr lIns="0" tIns="0" rIns="0" bIns="0" anchor="t">
            <a:normAutofit fontScale="89000" lnSpcReduction="20000"/>
          </a:bodyPr>
          <a:lstStyle/>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Platform for running Terraform jobs</a:t>
            </a:r>
            <a:endParaRPr lang="en-US" sz="18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Same platform, two different configurations:</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Cloud</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err="1">
                <a:solidFill>
                  <a:srgbClr val="000000"/>
                </a:solidFill>
                <a:latin typeface="Helvetica Neue Light"/>
              </a:rPr>
              <a:t>Hashicorp</a:t>
            </a:r>
            <a:r>
              <a:rPr lang="en-US" sz="1800" b="0" strike="noStrike" spc="-1" dirty="0">
                <a:solidFill>
                  <a:srgbClr val="000000"/>
                </a:solidFill>
                <a:latin typeface="Helvetica Neue Light"/>
              </a:rPr>
              <a:t> runs/manages the platform</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Enterprise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run/manage the platform</a:t>
            </a:r>
            <a:endParaRPr lang="en-US" sz="1800" b="0" strike="noStrike" spc="-1" dirty="0">
              <a:latin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sp>
        <p:nvSpPr>
          <p:cNvPr id="690"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Organizations –</a:t>
            </a:r>
            <a:r>
              <a:rPr lang="en-US" sz="1800" b="0" strike="noStrike" spc="-1">
                <a:solidFill>
                  <a:srgbClr val="000000"/>
                </a:solidFill>
                <a:latin typeface="Helvetica Neue Light"/>
              </a:rPr>
              <a:t> A private space where teams can share different infrastructure workspaces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Workspaces –</a:t>
            </a:r>
            <a:r>
              <a:rPr lang="en-US" sz="1800" b="0" strike="noStrike" spc="-1">
                <a:solidFill>
                  <a:srgbClr val="000000"/>
                </a:solidFill>
                <a:latin typeface="Helvetica Neue Light"/>
              </a:rPr>
              <a:t> A shared infrastructure space, has it’s own variables, state and configuration.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VCS Provider –</a:t>
            </a:r>
            <a:r>
              <a:rPr lang="en-US" sz="1800" b="0" strike="noStrike" spc="-1">
                <a:solidFill>
                  <a:srgbClr val="000000"/>
                </a:solidFill>
                <a:latin typeface="Helvetica Neue Light"/>
              </a:rPr>
              <a:t> An external code repository, I.E. GitHub, Bitbucket, Gitlab, etc...</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Runs – </a:t>
            </a:r>
            <a:r>
              <a:rPr lang="en-US" sz="1800" b="0" strike="noStrike" spc="-1">
                <a:solidFill>
                  <a:srgbClr val="000000"/>
                </a:solidFill>
                <a:latin typeface="Helvetica Neue Light"/>
              </a:rPr>
              <a:t>One or more execution(s) of terraform plan, terraform apply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States –</a:t>
            </a:r>
            <a:r>
              <a:rPr lang="en-US" sz="1800" b="0" strike="noStrike" spc="-1">
                <a:solidFill>
                  <a:srgbClr val="000000"/>
                </a:solidFill>
                <a:latin typeface="Helvetica Neue Light"/>
              </a:rPr>
              <a:t> History of changes in Terraform state between runs</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pic>
        <p:nvPicPr>
          <p:cNvPr id="692" name="Picture 691"/>
          <p:cNvPicPr/>
          <p:nvPr/>
        </p:nvPicPr>
        <p:blipFill>
          <a:blip r:embed="rId2"/>
          <a:stretch/>
        </p:blipFill>
        <p:spPr>
          <a:xfrm>
            <a:off x="360" y="1445760"/>
            <a:ext cx="9142560" cy="2896560"/>
          </a:xfrm>
          <a:prstGeom prst="rect">
            <a:avLst/>
          </a:prstGeom>
          <a:ln w="0">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Workflow Types</a:t>
            </a:r>
            <a:endParaRPr lang="en-US" sz="2400" b="0" strike="noStrike" spc="-1">
              <a:latin typeface="Arial"/>
            </a:endParaRPr>
          </a:p>
        </p:txBody>
      </p:sp>
      <p:sp>
        <p:nvSpPr>
          <p:cNvPr id="694"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Version Control Workflow –</a:t>
            </a:r>
            <a:r>
              <a:rPr lang="en-US" sz="1800" b="0" strike="noStrike" spc="-1">
                <a:solidFill>
                  <a:srgbClr val="000000"/>
                </a:solidFill>
                <a:latin typeface="Helvetica Neue Light"/>
              </a:rPr>
              <a:t> Polls VCS for changes to repository, can configure branch, directory, approvals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CLI-driven Workflow –</a:t>
            </a:r>
            <a:r>
              <a:rPr lang="en-US" sz="1800" b="0" strike="noStrike" spc="-1">
                <a:solidFill>
                  <a:srgbClr val="000000"/>
                </a:solidFill>
                <a:latin typeface="Helvetica Neue Light"/>
              </a:rPr>
              <a:t> Link local files, state, run from Terraform Cloud backend</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API-driven Workflow –</a:t>
            </a:r>
            <a:r>
              <a:rPr lang="en-US" sz="1800" b="0" strike="noStrike" spc="-1">
                <a:solidFill>
                  <a:srgbClr val="000000"/>
                </a:solidFill>
                <a:latin typeface="Helvetica Neue Light"/>
              </a:rPr>
              <a:t> Invoke Terraform Cloud APIs from other systems to start new runs (eg: Jenkins, GitHub actions, on-prem, etc)</a:t>
            </a:r>
            <a:endParaRPr lang="en-US" sz="18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 Advantages</a:t>
            </a:r>
            <a:endParaRPr lang="en-US" sz="2400" b="0" strike="noStrike" spc="-1">
              <a:latin typeface="Arial"/>
            </a:endParaRPr>
          </a:p>
        </p:txBody>
      </p:sp>
      <p:sp>
        <p:nvSpPr>
          <p:cNvPr id="696"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Central point of control for infra</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Private Module Repository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Cost Estimation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Graphical view of infra changes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Audit Logging (Enterprise)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SAML SSO (Enterprise)</a:t>
            </a:r>
            <a:endParaRPr lang="en-US" sz="1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a:t>
            </a:r>
            <a:endParaRPr lang="en-US" sz="2400" b="0" strike="noStrike" spc="-1">
              <a:latin typeface="Arial"/>
            </a:endParaRPr>
          </a:p>
        </p:txBody>
      </p:sp>
      <p:sp>
        <p:nvSpPr>
          <p:cNvPr id="698"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Policy-as-code framework for Terraform Cloud/Enterprise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Write assertions for Terraform runs</a:t>
            </a:r>
            <a:endParaRPr lang="en-US" sz="1800" b="0" strike="noStrike" spc="-1">
              <a:latin typeface="Arial"/>
            </a:endParaRPr>
          </a:p>
        </p:txBody>
      </p:sp>
      <p:pic>
        <p:nvPicPr>
          <p:cNvPr id="699" name="Picture 698"/>
          <p:cNvPicPr/>
          <p:nvPr/>
        </p:nvPicPr>
        <p:blipFill>
          <a:blip r:embed="rId3"/>
          <a:stretch/>
        </p:blipFill>
        <p:spPr>
          <a:xfrm>
            <a:off x="685800" y="2057400"/>
            <a:ext cx="7681680" cy="2761560"/>
          </a:xfrm>
          <a:prstGeom prst="rect">
            <a:avLst/>
          </a:prstGeom>
          <a:ln w="0">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 Imports</a:t>
            </a:r>
            <a:endParaRPr lang="en-US" sz="2400" b="0" strike="noStrike" spc="-1">
              <a:latin typeface="Arial"/>
            </a:endParaRPr>
          </a:p>
        </p:txBody>
      </p:sp>
      <p:sp>
        <p:nvSpPr>
          <p:cNvPr id="701"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tfplan – </a:t>
            </a:r>
            <a:r>
              <a:rPr lang="en-US" sz="1800" b="0" strike="noStrike" spc="-1">
                <a:solidFill>
                  <a:srgbClr val="000000"/>
                </a:solidFill>
                <a:latin typeface="Helvetica Neue Light"/>
              </a:rPr>
              <a:t>Gives access to Terraform plan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tfconfig – </a:t>
            </a:r>
            <a:r>
              <a:rPr lang="en-US" sz="1800" b="0" strike="noStrike" spc="-1">
                <a:solidFill>
                  <a:srgbClr val="000000"/>
                </a:solidFill>
                <a:latin typeface="Helvetica Neue Light"/>
              </a:rPr>
              <a:t>Gives access to *.tf files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tfstate – </a:t>
            </a:r>
            <a:r>
              <a:rPr lang="en-US" sz="1800" b="0" strike="noStrike" spc="-1">
                <a:solidFill>
                  <a:srgbClr val="000000"/>
                </a:solidFill>
                <a:latin typeface="Helvetica Neue Light"/>
              </a:rPr>
              <a:t>Gives access to the Terraform state of the workspace and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tfrun – </a:t>
            </a:r>
            <a:r>
              <a:rPr lang="en-US" sz="1800" b="0" strike="noStrike" spc="-1">
                <a:solidFill>
                  <a:srgbClr val="000000"/>
                </a:solidFill>
                <a:latin typeface="Helvetica Neue Light"/>
              </a:rPr>
              <a:t>Gives access to the workspace and cost estimate data of current run</a:t>
            </a:r>
            <a:endParaRPr lang="en-US" sz="1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264" name="Google Shape;264;p34"/>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Slides and Exercises in this GitHub Repository:</a:t>
            </a:r>
          </a:p>
          <a:p>
            <a:pPr lvl="1" indent="-323850">
              <a:lnSpc>
                <a:spcPct val="150000"/>
              </a:lnSpc>
              <a:buChar char="●"/>
            </a:pPr>
            <a:r>
              <a:rPr lang="en-US" dirty="0">
                <a:hlinkClick r:id="rId3"/>
              </a:rPr>
              <a:t>https://github.com/devbyaccident/Introduction-to-Terraform</a:t>
            </a:r>
            <a:r>
              <a:rPr lang="en-US" dirty="0"/>
              <a:t> </a:t>
            </a:r>
          </a:p>
          <a:p>
            <a:pPr indent="-323850">
              <a:lnSpc>
                <a:spcPct val="150000"/>
              </a:lnSpc>
              <a:buChar char="●"/>
            </a:pPr>
            <a:endParaRPr lang="en-US" dirty="0"/>
          </a:p>
          <a:p>
            <a:pPr indent="-323850">
              <a:lnSpc>
                <a:spcPct val="150000"/>
              </a:lnSpc>
              <a:buChar char="●"/>
            </a:pPr>
            <a:r>
              <a:rPr lang="en-US" dirty="0"/>
              <a:t>Exercises-Only in this repository:</a:t>
            </a:r>
          </a:p>
          <a:p>
            <a:pPr lvl="1" indent="-323850">
              <a:lnSpc>
                <a:spcPct val="150000"/>
              </a:lnSpc>
              <a:buChar char="●"/>
            </a:pPr>
            <a:r>
              <a:rPr lang="en-US" dirty="0">
                <a:hlinkClick r:id="rId4"/>
              </a:rPr>
              <a:t>https://github.com/devbyaccident/terraform-workshop</a:t>
            </a:r>
            <a:r>
              <a:rPr lang="en-US" dirty="0"/>
              <a:t> </a:t>
            </a:r>
          </a:p>
          <a:p>
            <a:pPr indent="-323850">
              <a:lnSpc>
                <a:spcPct val="150000"/>
              </a:lnSpc>
              <a:buChar char="●"/>
            </a:pPr>
            <a:endParaRPr lang="en-US" dirty="0"/>
          </a:p>
          <a:p>
            <a:pPr indent="-323850">
              <a:lnSpc>
                <a:spcPct val="150000"/>
              </a:lnSpc>
              <a:buChar char="●"/>
            </a:pPr>
            <a:r>
              <a:rPr lang="en-US" dirty="0"/>
              <a:t>Everyone should have an email from me with login instructions to AWS</a:t>
            </a:r>
          </a:p>
          <a:p>
            <a:pPr lvl="1" indent="-323850">
              <a:lnSpc>
                <a:spcPct val="150000"/>
              </a:lnSpc>
              <a:buChar char="●"/>
            </a:pPr>
            <a:r>
              <a:rPr lang="en-US" dirty="0"/>
              <a:t>We’ll be setting up a Cloud9 workspace shortly</a:t>
            </a:r>
          </a:p>
        </p:txBody>
      </p:sp>
      <p:sp>
        <p:nvSpPr>
          <p:cNvPr id="265" name="Google Shape;26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10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Effect transition="in" filter="fade">
                                      <p:cBhvr>
                                        <p:cTn id="12" dur="1000"/>
                                        <p:tgtEl>
                                          <p:spTgt spid="2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3" end="3"/>
                                            </p:txEl>
                                          </p:spTgt>
                                        </p:tgtEl>
                                        <p:attrNameLst>
                                          <p:attrName>style.visibility</p:attrName>
                                        </p:attrNameLst>
                                      </p:cBhvr>
                                      <p:to>
                                        <p:strVal val="visible"/>
                                      </p:to>
                                    </p:set>
                                    <p:animEffect transition="in" filter="fade">
                                      <p:cBhvr>
                                        <p:cTn id="17" dur="1000"/>
                                        <p:tgtEl>
                                          <p:spTgt spid="26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4" end="4"/>
                                            </p:txEl>
                                          </p:spTgt>
                                        </p:tgtEl>
                                        <p:attrNameLst>
                                          <p:attrName>style.visibility</p:attrName>
                                        </p:attrNameLst>
                                      </p:cBhvr>
                                      <p:to>
                                        <p:strVal val="visible"/>
                                      </p:to>
                                    </p:set>
                                    <p:animEffect transition="in" filter="fade">
                                      <p:cBhvr>
                                        <p:cTn id="22" dur="1000"/>
                                        <p:tgtEl>
                                          <p:spTgt spid="26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6" end="6"/>
                                            </p:txEl>
                                          </p:spTgt>
                                        </p:tgtEl>
                                        <p:attrNameLst>
                                          <p:attrName>style.visibility</p:attrName>
                                        </p:attrNameLst>
                                      </p:cBhvr>
                                      <p:to>
                                        <p:strVal val="visible"/>
                                      </p:to>
                                    </p:set>
                                    <p:animEffect transition="in" filter="fade">
                                      <p:cBhvr>
                                        <p:cTn id="27" dur="1000"/>
                                        <p:tgtEl>
                                          <p:spTgt spid="2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xEl>
                                              <p:pRg st="7" end="7"/>
                                            </p:txEl>
                                          </p:spTgt>
                                        </p:tgtEl>
                                        <p:attrNameLst>
                                          <p:attrName>style.visibility</p:attrName>
                                        </p:attrNameLst>
                                      </p:cBhvr>
                                      <p:to>
                                        <p:strVal val="visible"/>
                                      </p:to>
                                    </p:set>
                                    <p:animEffect transition="in" filter="fade">
                                      <p:cBhvr>
                                        <p:cTn id="32" dur="1000"/>
                                        <p:tgtEl>
                                          <p:spTgt spid="2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should I do now?</a:t>
            </a:r>
            <a:endParaRPr lang="en-US" sz="2400" b="0" strike="noStrike" spc="-1">
              <a:latin typeface="Arial"/>
            </a:endParaRPr>
          </a:p>
        </p:txBody>
      </p:sp>
      <p:sp>
        <p:nvSpPr>
          <p:cNvPr id="704"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endParaRPr lang="en-US" sz="32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 touch at any time: </a:t>
            </a:r>
            <a:r>
              <a:rPr lang="en-US" sz="1800" b="0" u="sng" strike="noStrike" spc="-1" dirty="0">
                <a:solidFill>
                  <a:srgbClr val="0563C1"/>
                </a:solidFill>
                <a:uFillTx/>
                <a:latin typeface="Helvetica Neue Light"/>
                <a:ea typeface="Helvetica Neue Light"/>
                <a:hlinkClick r:id="rId2"/>
              </a:rPr>
              <a:t>chris@devbyaccident.com</a:t>
            </a:r>
            <a:endParaRPr lang="en-US" sz="1800" b="0" u="sng" strike="noStrike" spc="-1" dirty="0">
              <a:solidFill>
                <a:srgbClr val="0563C1"/>
              </a:solidFill>
              <a:uFillTx/>
              <a:latin typeface="Helvetica Neue Light"/>
              <a:ea typeface="Helvetica Neue Light"/>
            </a:endParaRP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Take what you’ve learned, experiment, and then experiment some more!</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involved in the Terraform community</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Follow releases, </a:t>
            </a:r>
            <a:r>
              <a:rPr lang="en-US" sz="1800" b="0" strike="noStrike" spc="-1" dirty="0" err="1">
                <a:solidFill>
                  <a:srgbClr val="000000"/>
                </a:solidFill>
                <a:latin typeface="Helvetica Neue Light"/>
                <a:ea typeface="Helvetica Neue Light"/>
              </a:rPr>
              <a:t>Github</a:t>
            </a:r>
            <a:r>
              <a:rPr lang="en-US" sz="1800" b="0" strike="noStrike" spc="-1" dirty="0">
                <a:solidFill>
                  <a:srgbClr val="000000"/>
                </a:solidFill>
                <a:latin typeface="Helvetica Neue Light"/>
                <a:ea typeface="Helvetica Neue Light"/>
              </a:rPr>
              <a:t> issues, etc.</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It’s the best way to stay up on the current state of affairs!</a:t>
            </a:r>
            <a:endParaRPr lang="en-US" sz="1700" b="0" strike="noStrike" spc="-1" dirty="0">
              <a:latin typeface="Arial"/>
            </a:endParaRPr>
          </a:p>
        </p:txBody>
      </p:sp>
      <p:sp>
        <p:nvSpPr>
          <p:cNvPr id="70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246278-6516-43B1-AFEF-88CE580EF244}" type="slidenum">
              <a:rPr lang="en-US" sz="1200" b="0" strike="noStrike" spc="-1">
                <a:solidFill>
                  <a:srgbClr val="FFFFFF"/>
                </a:solidFill>
                <a:latin typeface="Helvetica Neue Light"/>
                <a:ea typeface="Helvetica Neue Light"/>
              </a:rPr>
              <a:t>120</a:t>
            </a:fld>
            <a:endParaRPr lang="en-US" sz="1200" b="0" strike="noStrike" spc="-1">
              <a:latin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8"/>
        <p:cNvGrpSpPr/>
        <p:nvPr/>
      </p:nvGrpSpPr>
      <p:grpSpPr>
        <a:xfrm>
          <a:off x="0" y="0"/>
          <a:ext cx="0" cy="0"/>
          <a:chOff x="0" y="0"/>
          <a:chExt cx="0" cy="0"/>
        </a:xfrm>
      </p:grpSpPr>
      <p:pic>
        <p:nvPicPr>
          <p:cNvPr id="279" name="Google Shape;279;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80" name="Google Shape;280;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6"/>
          <p:cNvGrpSpPr/>
          <p:nvPr/>
        </p:nvGrpSpPr>
        <p:grpSpPr>
          <a:xfrm>
            <a:off x="4491032" y="1168875"/>
            <a:ext cx="4689327" cy="4991730"/>
            <a:chOff x="3458352" y="512656"/>
            <a:chExt cx="5769350" cy="5951747"/>
          </a:xfrm>
        </p:grpSpPr>
        <p:pic>
          <p:nvPicPr>
            <p:cNvPr id="282" name="Google Shape;282;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3" name="Google Shape;283;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4" name="Google Shape;284;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solidFill>
                  <a:schemeClr val="lt1"/>
                </a:solidFill>
              </a:rPr>
              <a:t>Thank you!</a:t>
            </a:r>
            <a:endParaRPr sz="4500" dirty="0">
              <a:solidFill>
                <a:schemeClr val="lt1"/>
              </a:solidFill>
            </a:endParaRPr>
          </a:p>
          <a:p>
            <a:pPr marL="0" lvl="0" indent="0" algn="l" rtl="0">
              <a:lnSpc>
                <a:spcPct val="83000"/>
              </a:lnSpc>
              <a:spcBef>
                <a:spcPts val="0"/>
              </a:spcBef>
              <a:spcAft>
                <a:spcPts val="0"/>
              </a:spcAft>
              <a:buNone/>
            </a:pPr>
            <a:endParaRPr sz="1900" dirty="0">
              <a:solidFill>
                <a:schemeClr val="lt1"/>
              </a:solidFill>
            </a:endParaRPr>
          </a:p>
        </p:txBody>
      </p:sp>
      <p:pic>
        <p:nvPicPr>
          <p:cNvPr id="287" name="Google Shape;287;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8" name="Google Shape;288;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9" name="Google Shape;289;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90" name="Google Shape;290;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271" name="Google Shape;271;p35"/>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a:solidFill>
                  <a:schemeClr val="accent1"/>
                </a:solidFill>
              </a:rPr>
              <a:t>Your name?</a:t>
            </a:r>
            <a:endParaRPr sz="3000">
              <a:solidFill>
                <a:schemeClr val="accent1"/>
              </a:solidFill>
            </a:endParaRPr>
          </a:p>
          <a:p>
            <a:pPr marL="0" lvl="0" indent="0" algn="ctr" rtl="0">
              <a:spcBef>
                <a:spcPts val="0"/>
              </a:spcBef>
              <a:spcAft>
                <a:spcPts val="0"/>
              </a:spcAft>
              <a:buNone/>
            </a:pPr>
            <a:r>
              <a:rPr lang="en" sz="2400">
                <a:solidFill>
                  <a:schemeClr val="accent1"/>
                </a:solidFill>
              </a:rPr>
              <a:t>and preferred pronouns?</a:t>
            </a:r>
            <a:endParaRPr sz="2400">
              <a:solidFill>
                <a:schemeClr val="accent1"/>
              </a:solidFill>
            </a:endParaRPr>
          </a:p>
        </p:txBody>
      </p:sp>
      <p:sp>
        <p:nvSpPr>
          <p:cNvPr id="272" name="Google Shape;272;p35"/>
          <p:cNvSpPr txBox="1">
            <a:spLocks noGrp="1"/>
          </p:cNvSpPr>
          <p:nvPr>
            <p:ph type="body" idx="1"/>
          </p:nvPr>
        </p:nvSpPr>
        <p:spPr>
          <a:xfrm>
            <a:off x="5874200" y="1780500"/>
            <a:ext cx="2774400" cy="3363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t>Name and job title?</a:t>
            </a:r>
            <a:endParaRPr dirty="0"/>
          </a:p>
          <a:p>
            <a:pPr marL="457200" lvl="0" indent="-323850" algn="l" rtl="0">
              <a:lnSpc>
                <a:spcPct val="150000"/>
              </a:lnSpc>
              <a:spcBef>
                <a:spcPts val="1000"/>
              </a:spcBef>
              <a:spcAft>
                <a:spcPts val="0"/>
              </a:spcAft>
              <a:buSzPts val="1500"/>
              <a:buChar char="●"/>
            </a:pPr>
            <a:r>
              <a:rPr lang="en" dirty="0"/>
              <a:t>Where are you based?</a:t>
            </a:r>
            <a:endParaRPr dirty="0"/>
          </a:p>
          <a:p>
            <a:pPr marL="457200" lvl="0" indent="-323850" algn="l" rtl="0">
              <a:lnSpc>
                <a:spcPct val="150000"/>
              </a:lnSpc>
              <a:spcBef>
                <a:spcPts val="1000"/>
              </a:spcBef>
              <a:spcAft>
                <a:spcPts val="0"/>
              </a:spcAft>
              <a:buSzPts val="1500"/>
              <a:buChar char="●"/>
            </a:pPr>
            <a:r>
              <a:rPr lang="en" dirty="0"/>
              <a:t>What do you hope to get out of this course?</a:t>
            </a:r>
            <a:endParaRPr dirty="0"/>
          </a:p>
          <a:p>
            <a:pPr marL="457200" lvl="0" indent="-323850" algn="l" rtl="0">
              <a:lnSpc>
                <a:spcPct val="150000"/>
              </a:lnSpc>
              <a:spcBef>
                <a:spcPts val="1000"/>
              </a:spcBef>
              <a:spcAft>
                <a:spcPts val="1000"/>
              </a:spcAft>
              <a:buSzPts val="1500"/>
              <a:buChar char="●"/>
            </a:pPr>
            <a:r>
              <a:rPr lang="en" dirty="0"/>
              <a:t>Fun fact?</a:t>
            </a:r>
            <a:endParaRPr dirty="0"/>
          </a:p>
        </p:txBody>
      </p:sp>
      <p:sp>
        <p:nvSpPr>
          <p:cNvPr id="273" name="Google Shape;273;p35"/>
          <p:cNvSpPr txBox="1"/>
          <p:nvPr/>
        </p:nvSpPr>
        <p:spPr>
          <a:xfrm>
            <a:off x="4449175" y="234175"/>
            <a:ext cx="4199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t>Student Introductions</a:t>
            </a:r>
            <a:endParaRPr sz="2800" b="1"/>
          </a:p>
        </p:txBody>
      </p:sp>
      <p:sp>
        <p:nvSpPr>
          <p:cNvPr id="274" name="Google Shape;27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10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10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Effect transition="in" filter="fade">
                                      <p:cBhvr>
                                        <p:cTn id="17" dur="1000"/>
                                        <p:tgtEl>
                                          <p:spTgt spid="2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xEl>
                                              <p:pRg st="3" end="3"/>
                                            </p:txEl>
                                          </p:spTgt>
                                        </p:tgtEl>
                                        <p:attrNameLst>
                                          <p:attrName>style.visibility</p:attrName>
                                        </p:attrNameLst>
                                      </p:cBhvr>
                                      <p:to>
                                        <p:strVal val="visible"/>
                                      </p:to>
                                    </p:set>
                                    <p:animEffect transition="in" filter="fade">
                                      <p:cBhvr>
                                        <p:cTn id="22" dur="1000"/>
                                        <p:tgtEl>
                                          <p:spTgt spid="2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Hello...</a:t>
            </a:r>
            <a:endParaRPr>
              <a:solidFill>
                <a:schemeClr val="dk1"/>
              </a:solidFill>
            </a:endParaRPr>
          </a:p>
        </p:txBody>
      </p:sp>
      <p:pic>
        <p:nvPicPr>
          <p:cNvPr id="155" name="Google Shape;155;p26"/>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156" name="Google Shape;156;p26"/>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US" sz="3000" dirty="0">
                <a:solidFill>
                  <a:schemeClr val="accent1"/>
                </a:solidFill>
              </a:rPr>
              <a:t>Chris Blackden</a:t>
            </a:r>
          </a:p>
          <a:p>
            <a:pPr marL="0" lvl="0" indent="0" algn="ctr" rtl="0">
              <a:spcBef>
                <a:spcPts val="0"/>
              </a:spcBef>
              <a:spcAft>
                <a:spcPts val="0"/>
              </a:spcAft>
              <a:buNone/>
            </a:pPr>
            <a:r>
              <a:rPr lang="en-US" sz="3000" dirty="0">
                <a:solidFill>
                  <a:schemeClr val="accent1"/>
                </a:solidFill>
              </a:rPr>
              <a:t>(He, Him, His)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157" name="Google Shape;157;p26"/>
          <p:cNvSpPr txBox="1">
            <a:spLocks noGrp="1"/>
          </p:cNvSpPr>
          <p:nvPr>
            <p:ph type="body" idx="1"/>
          </p:nvPr>
        </p:nvSpPr>
        <p:spPr>
          <a:xfrm>
            <a:off x="5655001" y="1513233"/>
            <a:ext cx="3332480" cy="33630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DevOps Engineer @ CHOP</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t>Pluralsight Author</a:t>
            </a:r>
          </a:p>
          <a:p>
            <a:pPr marL="457200" lvl="0" indent="-323850" algn="l" rtl="0">
              <a:lnSpc>
                <a:spcPct val="150000"/>
              </a:lnSpc>
              <a:spcBef>
                <a:spcPts val="1000"/>
              </a:spcBef>
              <a:spcAft>
                <a:spcPts val="0"/>
              </a:spcAft>
              <a:buClr>
                <a:schemeClr val="dk1"/>
              </a:buClr>
              <a:buSzPts val="1500"/>
              <a:buChar char="●"/>
            </a:pPr>
            <a:r>
              <a:rPr lang="en-US" dirty="0"/>
              <a:t>Based out of Philadelphia PA</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Loves watching old Kung-Fu movies</a:t>
            </a:r>
            <a:endParaRPr dirty="0">
              <a:solidFill>
                <a:schemeClr val="dk1"/>
              </a:solidFill>
            </a:endParaRPr>
          </a:p>
        </p:txBody>
      </p:sp>
      <p:sp>
        <p:nvSpPr>
          <p:cNvPr id="158" name="Google Shape;158;p26"/>
          <p:cNvSpPr txBox="1"/>
          <p:nvPr/>
        </p:nvSpPr>
        <p:spPr>
          <a:xfrm>
            <a:off x="6360750" y="1084350"/>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About me...</a:t>
            </a:r>
            <a:endParaRPr sz="1800" b="1"/>
          </a:p>
        </p:txBody>
      </p:sp>
      <p:sp>
        <p:nvSpPr>
          <p:cNvPr id="159" name="Google Shape;15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10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10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1000"/>
                                        <p:tgtEl>
                                          <p:spTgt spid="1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Why study Terraform?</a:t>
            </a:r>
            <a:endParaRPr dirty="0">
              <a:solidFill>
                <a:schemeClr val="dk1"/>
              </a:solidFill>
            </a:endParaRPr>
          </a:p>
        </p:txBody>
      </p:sp>
      <p:sp>
        <p:nvSpPr>
          <p:cNvPr id="174" name="Google Shape;174;p28"/>
          <p:cNvSpPr txBox="1">
            <a:spLocks noGrp="1"/>
          </p:cNvSpPr>
          <p:nvPr>
            <p:ph type="body" idx="1"/>
          </p:nvPr>
        </p:nvSpPr>
        <p:spPr>
          <a:xfrm>
            <a:off x="613700" y="1471300"/>
            <a:ext cx="7086600" cy="32211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t>Very robust Infrastructure-as-Code tool</a:t>
            </a:r>
          </a:p>
          <a:p>
            <a:pPr marL="457200" lvl="0" indent="-323850" algn="l" rtl="0">
              <a:lnSpc>
                <a:spcPct val="150000"/>
              </a:lnSpc>
              <a:spcBef>
                <a:spcPts val="0"/>
              </a:spcBef>
              <a:spcAft>
                <a:spcPts val="0"/>
              </a:spcAft>
              <a:buClr>
                <a:schemeClr val="dk1"/>
              </a:buClr>
              <a:buSzPts val="1500"/>
              <a:buChar char="●"/>
            </a:pPr>
            <a:r>
              <a:rPr lang="en-US" dirty="0"/>
              <a:t>Multi-Cloud</a:t>
            </a:r>
          </a:p>
          <a:p>
            <a:pPr marL="457200" lvl="0" indent="-323850" algn="l" rtl="0">
              <a:lnSpc>
                <a:spcPct val="150000"/>
              </a:lnSpc>
              <a:spcBef>
                <a:spcPts val="0"/>
              </a:spcBef>
              <a:spcAft>
                <a:spcPts val="0"/>
              </a:spcAft>
              <a:buClr>
                <a:schemeClr val="dk1"/>
              </a:buClr>
              <a:buSzPts val="1500"/>
              <a:buChar char="●"/>
            </a:pPr>
            <a:r>
              <a:rPr lang="en-US" dirty="0"/>
              <a:t>Open-Source</a:t>
            </a:r>
          </a:p>
          <a:p>
            <a:pPr marL="457200" lvl="0" indent="-323850" algn="l" rtl="0">
              <a:lnSpc>
                <a:spcPct val="150000"/>
              </a:lnSpc>
              <a:spcBef>
                <a:spcPts val="0"/>
              </a:spcBef>
              <a:spcAft>
                <a:spcPts val="0"/>
              </a:spcAft>
              <a:buClr>
                <a:schemeClr val="dk1"/>
              </a:buClr>
              <a:buSzPts val="1500"/>
              <a:buChar char="●"/>
            </a:pPr>
            <a:r>
              <a:rPr lang="en-US" dirty="0"/>
              <a:t>Huge community</a:t>
            </a:r>
          </a:p>
        </p:txBody>
      </p:sp>
      <p:sp>
        <p:nvSpPr>
          <p:cNvPr id="175" name="Google Shape;17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7</a:t>
            </a:r>
            <a:fld id="{00000000-1234-1234-1234-123412341234}" type="slidenum">
              <a:rPr lang="en">
                <a:solidFill>
                  <a:schemeClr val="dk1"/>
                </a:solidFill>
              </a:rPr>
              <a:t>15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Some Notes about Terraform</a:t>
            </a:r>
            <a:endParaRPr lang="en-US" sz="2400" b="0" strike="noStrike" spc="-1">
              <a:latin typeface="Arial"/>
            </a:endParaRPr>
          </a:p>
        </p:txBody>
      </p:sp>
      <p:sp>
        <p:nvSpPr>
          <p:cNvPr id="374"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Terraform released version v1.0 in June 2021</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strike="noStrike" spc="-1">
                <a:solidFill>
                  <a:srgbClr val="3F3F3F"/>
                </a:solidFill>
                <a:latin typeface="Helvetica Neue Light"/>
                <a:ea typeface="Helvetica Neue Light"/>
              </a:rPr>
              <a:t>Backwards Compatible with v0.15.5 and up</a:t>
            </a:r>
            <a:endParaRPr lang="en-US" sz="17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3"/>
              </a:rPr>
              <a:t>https://www.hashicorp.com/blog/announcing-hashicorp-terraform-1-0-general-availability</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You will be spending a lot of time in the docs</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4"/>
              </a:rPr>
              <a:t>https://www.terraform.io/docs/</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There is a certification path</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5"/>
              </a:rPr>
              <a:t>https://www.hashicorp.com/certification#hashicorp-certified-terraform-associate</a:t>
            </a:r>
            <a:endParaRPr lang="en-US" sz="1700" b="0" strike="noStrike" spc="-1">
              <a:latin typeface="Arial"/>
            </a:endParaRPr>
          </a:p>
        </p:txBody>
      </p:sp>
      <p:sp>
        <p:nvSpPr>
          <p:cNvPr id="37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9AF2BCA-EF6A-41B8-A36D-DF88F78948CC}" type="slidenum">
              <a:rPr lang="en-US" sz="1200" b="0" strike="noStrike" spc="-1">
                <a:solidFill>
                  <a:srgbClr val="FFFFFF"/>
                </a:solidFill>
                <a:latin typeface="Helvetica Neue Light"/>
                <a:ea typeface="Helvetica Neue Light"/>
              </a:rPr>
              <a:t>16</a:t>
            </a:fld>
            <a:endParaRPr lang="en-US" sz="12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Other Good Sources for Learning</a:t>
            </a:r>
            <a:endParaRPr lang="en-US" sz="2400" b="0" strike="noStrike" spc="-1">
              <a:latin typeface="Arial"/>
            </a:endParaRPr>
          </a:p>
        </p:txBody>
      </p:sp>
      <p:sp>
        <p:nvSpPr>
          <p:cNvPr id="37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has been around a while now, and is pretty popular, so there are plenty of other sources for learning</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err="1">
                <a:solidFill>
                  <a:srgbClr val="000000"/>
                </a:solidFill>
                <a:latin typeface="Helvetica Neue Light"/>
                <a:ea typeface="Helvetica Neue Light"/>
              </a:rPr>
              <a:t>Hashicorp’s</a:t>
            </a:r>
            <a:r>
              <a:rPr lang="en-US" sz="1800" b="1" strike="noStrike" spc="-1" dirty="0">
                <a:solidFill>
                  <a:srgbClr val="000000"/>
                </a:solidFill>
                <a:latin typeface="Helvetica Neue Light"/>
                <a:ea typeface="Helvetica Neue Light"/>
              </a:rPr>
              <a:t> learning portal: </a:t>
            </a:r>
            <a:r>
              <a:rPr lang="en-US" sz="1800" b="0" u="sng" strike="noStrike" spc="-1" dirty="0">
                <a:solidFill>
                  <a:srgbClr val="0000FF"/>
                </a:solidFill>
                <a:uFillTx/>
                <a:latin typeface="Helvetica Neue Light"/>
                <a:ea typeface="Helvetica Neue Light"/>
                <a:hlinkClick r:id="rId2"/>
              </a:rPr>
              <a:t>https://learn.hashicorp.com/terraform</a:t>
            </a:r>
            <a:r>
              <a:rPr lang="en-US" sz="1800" b="0" strike="noStrike" spc="-1" dirty="0">
                <a:solidFill>
                  <a:srgbClr val="000000"/>
                </a:solidFill>
                <a:latin typeface="Helvetica Neue Light"/>
                <a:ea typeface="Helvetica Neue Light"/>
              </a:rPr>
              <a:t> </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a:t>
            </a:r>
            <a:r>
              <a:rPr lang="en-US" sz="1800" b="1" strike="noStrike" spc="-1" dirty="0" err="1">
                <a:solidFill>
                  <a:srgbClr val="000000"/>
                </a:solidFill>
                <a:latin typeface="Helvetica Neue Light"/>
                <a:ea typeface="Helvetica Neue Light"/>
              </a:rPr>
              <a:t>Github</a:t>
            </a:r>
            <a:r>
              <a:rPr lang="en-US" sz="1800" b="1" strike="noStrike" spc="-1" dirty="0">
                <a:solidFill>
                  <a:srgbClr val="000000"/>
                </a:solidFill>
                <a:latin typeface="Helvetica Neue Light"/>
                <a:ea typeface="Helvetica Neue Light"/>
              </a:rPr>
              <a:t> repository: </a:t>
            </a:r>
            <a:r>
              <a:rPr lang="en-US" sz="1800" b="0" u="sng" strike="noStrike" spc="-1" dirty="0">
                <a:solidFill>
                  <a:srgbClr val="0563C1"/>
                </a:solidFill>
                <a:uFillTx/>
                <a:latin typeface="Helvetica Neue Light"/>
                <a:ea typeface="Helvetica Neue Light"/>
              </a:rPr>
              <a:t>https://github.com/hashicorp/terraform/</a:t>
            </a:r>
            <a:endParaRPr lang="en-US" sz="1800" b="0" strike="noStrike" spc="-1" dirty="0">
              <a:latin typeface="Arial"/>
            </a:endParaRPr>
          </a:p>
          <a:p>
            <a:pPr marL="685800" lvl="1" indent="-27288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courses on Pluralsight:</a:t>
            </a:r>
            <a:br>
              <a:rPr dirty="0"/>
            </a:br>
            <a:r>
              <a:rPr lang="en-US" sz="1800" b="0" u="sng" strike="noStrike" spc="-1" dirty="0">
                <a:solidFill>
                  <a:srgbClr val="0000FF"/>
                </a:solidFill>
                <a:uFillTx/>
                <a:latin typeface="Helvetica Neue Light"/>
                <a:ea typeface="Helvetica Neue Light"/>
                <a:hlinkClick r:id="rId3"/>
              </a:rPr>
              <a:t>https://app.pluralsight.com/paths/skill/managing-infrastructure-with-terraform</a:t>
            </a:r>
            <a:endParaRPr lang="en-US" sz="1800" b="0" strike="noStrike" spc="-1" dirty="0">
              <a:latin typeface="Arial"/>
            </a:endParaRPr>
          </a:p>
        </p:txBody>
      </p:sp>
      <p:sp>
        <p:nvSpPr>
          <p:cNvPr id="37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CEDDAA5-0912-49A2-8DAF-C4AF8332BA50}" type="slidenum">
              <a:rPr lang="en-US" sz="1200" b="0" strike="noStrike" spc="-1">
                <a:solidFill>
                  <a:srgbClr val="FFFFFF"/>
                </a:solidFill>
                <a:latin typeface="Helvetica Neue Light"/>
                <a:ea typeface="Helvetica Neue Light"/>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a:t>
            </a:r>
            <a:endParaRPr lang="en-US" sz="2400" b="0" strike="noStrike" spc="-1">
              <a:latin typeface="Arial"/>
            </a:endParaRPr>
          </a:p>
        </p:txBody>
      </p:sp>
      <p:sp>
        <p:nvSpPr>
          <p:cNvPr id="380"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E9BB71-0086-4AE1-94E9-30B4450B1312}" type="slidenum">
              <a:rPr lang="en-US" sz="1200" b="0" strike="noStrike" spc="-1">
                <a:solidFill>
                  <a:srgbClr val="FFFFFF"/>
                </a:solidFill>
                <a:latin typeface="Helvetica Neue Light"/>
                <a:ea typeface="Helvetica Neue Light"/>
              </a:rPr>
              <a:t>18</a:t>
            </a:fld>
            <a:endParaRPr lang="en-US" sz="1200" b="0" strike="noStrike" spc="-1">
              <a:latin typeface="Times New Roman"/>
            </a:endParaRPr>
          </a:p>
        </p:txBody>
      </p:sp>
      <p:sp>
        <p:nvSpPr>
          <p:cNvPr id="381" name="Google Shape;182;p29"/>
          <p:cNvSpPr/>
          <p:nvPr/>
        </p:nvSpPr>
        <p:spPr>
          <a:xfrm>
            <a:off x="803880" y="1087560"/>
            <a:ext cx="7699680" cy="32731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Infrastructure as Code (</a:t>
            </a:r>
            <a:r>
              <a:rPr lang="en-US" sz="1800" b="0" strike="noStrike" spc="-1" dirty="0" err="1">
                <a:solidFill>
                  <a:srgbClr val="000000"/>
                </a:solidFill>
                <a:latin typeface="Helvetica Neue Light"/>
                <a:ea typeface="Helvetica Neue Light"/>
              </a:rPr>
              <a:t>IaC</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343080" indent="-279360">
              <a:lnSpc>
                <a:spcPct val="115000"/>
              </a:lnSpc>
              <a:buClr>
                <a:srgbClr val="000000"/>
              </a:buClr>
              <a:buFont typeface="Helvetica Neue Light"/>
              <a:buChar char="●"/>
            </a:pPr>
            <a:r>
              <a:rPr lang="en-US" sz="1800" b="0" i="1" strike="noStrike" spc="-1" dirty="0">
                <a:solidFill>
                  <a:srgbClr val="000000"/>
                </a:solidFill>
                <a:latin typeface="Helvetica Neue Light"/>
                <a:ea typeface="Helvetica Neue Light"/>
              </a:rPr>
              <a:t>Declarative</a:t>
            </a:r>
            <a:r>
              <a:rPr lang="en-US" sz="1800" b="0" strike="noStrike" spc="-1" dirty="0">
                <a:solidFill>
                  <a:srgbClr val="000000"/>
                </a:solidFill>
                <a:latin typeface="Helvetica Neue Light"/>
                <a:ea typeface="Helvetica Neue Light"/>
              </a:rPr>
              <a:t> domain-specific language</a:t>
            </a:r>
            <a:endParaRPr lang="en-US" sz="1800" b="0" strike="noStrike" spc="-1" dirty="0">
              <a:latin typeface="Arial"/>
            </a:endParaRPr>
          </a:p>
          <a:p>
            <a:pPr marL="685800" lvl="1"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What is declarative?</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Used to describe </a:t>
            </a:r>
            <a:r>
              <a:rPr lang="en-US" sz="1800" b="0" i="1" strike="noStrike" spc="-1" dirty="0">
                <a:solidFill>
                  <a:srgbClr val="000000"/>
                </a:solidFill>
                <a:latin typeface="Helvetica Neue Light"/>
                <a:ea typeface="Helvetica Neue Light"/>
              </a:rPr>
              <a:t>idempotent</a:t>
            </a:r>
            <a:r>
              <a:rPr lang="en-US" sz="1800" b="0" strike="noStrike" spc="-1" dirty="0">
                <a:solidFill>
                  <a:srgbClr val="000000"/>
                </a:solidFill>
                <a:latin typeface="Helvetica Neue Light"/>
                <a:ea typeface="Helvetica Neue Light"/>
              </a:rPr>
              <a:t> resource configurations</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According to </a:t>
            </a:r>
            <a:r>
              <a:rPr lang="en-US" sz="1800" b="0" strike="noStrike" spc="-1" dirty="0" err="1">
                <a:solidFill>
                  <a:srgbClr val="000000"/>
                </a:solidFill>
                <a:latin typeface="Helvetica Neue Light"/>
                <a:ea typeface="Helvetica Neue Light"/>
              </a:rPr>
              <a:t>Hashicorp</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685800" lvl="1" indent="-235080">
              <a:lnSpc>
                <a:spcPct val="115000"/>
              </a:lnSpc>
              <a:buClr>
                <a:srgbClr val="000000"/>
              </a:buClr>
              <a:buFont typeface="Lato"/>
              <a:buChar char="○"/>
            </a:pPr>
            <a:r>
              <a:rPr lang="en-US" sz="1800" b="0" i="1" strike="noStrike" spc="-1" dirty="0">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 (cont’d)</a:t>
            </a:r>
            <a:endParaRPr lang="en-US" sz="2400" b="0" strike="noStrike" spc="-1">
              <a:latin typeface="Arial"/>
            </a:endParaRPr>
          </a:p>
        </p:txBody>
      </p:sp>
      <p:sp>
        <p:nvSpPr>
          <p:cNvPr id="383" name="PlaceHolder 2"/>
          <p:cNvSpPr>
            <a:spLocks noGrp="1"/>
          </p:cNvSpPr>
          <p:nvPr>
            <p:ph type="body" idx="1"/>
          </p:nvPr>
        </p:nvSpPr>
        <p:spPr>
          <a:prstGeom prst="rect">
            <a:avLst/>
          </a:prstGeom>
          <a:noFill/>
          <a:ln w="0">
            <a:noFill/>
          </a:ln>
        </p:spPr>
        <p:txBody>
          <a:bodyPr lIns="67680" tIns="35280" rIns="68400" bIns="34200" anchor="t">
            <a:noAutofit/>
          </a:bodyPr>
          <a:lstStyle/>
          <a:p>
            <a:pPr marL="343080">
              <a:lnSpc>
                <a:spcPct val="115000"/>
              </a:lnSpc>
              <a:tabLst>
                <a:tab pos="0" algn="l"/>
              </a:tabLst>
            </a:pPr>
            <a:endParaRPr lang="en-US" sz="3200" b="0" strike="noStrike" spc="-1">
              <a:latin typeface="Arial"/>
            </a:endParaRPr>
          </a:p>
          <a:p>
            <a:pPr marL="343080">
              <a:lnSpc>
                <a:spcPct val="90000"/>
              </a:lnSpc>
              <a:tabLst>
                <a:tab pos="0" algn="l"/>
              </a:tabLst>
            </a:pPr>
            <a:endParaRPr lang="en-US" sz="3200" b="0" strike="noStrike" spc="-1">
              <a:latin typeface="Arial"/>
            </a:endParaRPr>
          </a:p>
        </p:txBody>
      </p:sp>
      <p:sp>
        <p:nvSpPr>
          <p:cNvPr id="38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B431A-1989-4CF7-BA3F-92A42D9BB325}" type="slidenum">
              <a:rPr lang="en-US" sz="1200" b="0" strike="noStrike" spc="-1">
                <a:solidFill>
                  <a:srgbClr val="FFFFFF"/>
                </a:solidFill>
                <a:latin typeface="Helvetica Neue Light"/>
                <a:ea typeface="Helvetica Neue Light"/>
              </a:rPr>
              <a:t>19</a:t>
            </a:fld>
            <a:endParaRPr lang="en-US" sz="1200" b="0" strike="noStrike" spc="-1">
              <a:latin typeface="Times New Roman"/>
            </a:endParaRPr>
          </a:p>
        </p:txBody>
      </p:sp>
      <p:sp>
        <p:nvSpPr>
          <p:cNvPr id="385" name="Google Shape;190;p30"/>
          <p:cNvSpPr/>
          <p:nvPr/>
        </p:nvSpPr>
        <p:spPr>
          <a:xfrm>
            <a:off x="301320" y="1135440"/>
            <a:ext cx="6902640" cy="352044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Open source CLI tool for </a:t>
            </a:r>
            <a:r>
              <a:rPr lang="en-US" sz="1800" b="0" i="1" strike="noStrike" spc="-1">
                <a:solidFill>
                  <a:srgbClr val="3F3F3F"/>
                </a:solidFill>
                <a:latin typeface="Helvetica Neue Light"/>
                <a:ea typeface="Helvetica Neue Light"/>
              </a:rPr>
              <a:t>infrastructure automation</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Utilizes plugin architecture</a:t>
            </a:r>
            <a:endParaRPr lang="en-US" sz="1800" b="0" strike="noStrike" spc="-1">
              <a:latin typeface="Arial"/>
            </a:endParaRPr>
          </a:p>
          <a:p>
            <a:pPr marL="685800" lvl="1"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Extensible to any environment, tool, or framework and works primarily by making API calls to those environments, tools, or frameworks</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Detects implicit dependencies between resources and automatically creates a dependency graph</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Builds in dependency order and automatically performs activities in parallel where possible</a:t>
            </a:r>
            <a:endParaRPr lang="en-US" sz="1800" b="0" strike="noStrike" spc="-1">
              <a:latin typeface="Arial"/>
            </a:endParaRPr>
          </a:p>
          <a:p>
            <a:pPr marL="685800" lvl="1"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...sequentially for dependent resources</a:t>
            </a:r>
            <a:endParaRPr lang="en-US" sz="1800" b="0" strike="noStrike" spc="-1">
              <a:latin typeface="Arial"/>
            </a:endParaRPr>
          </a:p>
        </p:txBody>
      </p:sp>
      <p:pic>
        <p:nvPicPr>
          <p:cNvPr id="386" name="Google Shape;191;p30"/>
          <p:cNvPicPr/>
          <p:nvPr/>
        </p:nvPicPr>
        <p:blipFill>
          <a:blip r:embed="rId2"/>
          <a:stretch/>
        </p:blipFill>
        <p:spPr>
          <a:xfrm>
            <a:off x="7343280" y="1675440"/>
            <a:ext cx="1641960" cy="16246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Prerequisites</a:t>
            </a:r>
            <a:endParaRPr>
              <a:solidFill>
                <a:schemeClr val="dk1"/>
              </a:solidFill>
            </a:endParaRPr>
          </a:p>
        </p:txBody>
      </p:sp>
      <p:sp>
        <p:nvSpPr>
          <p:cNvPr id="165" name="Google Shape;165;p27"/>
          <p:cNvSpPr txBox="1">
            <a:spLocks noGrp="1"/>
          </p:cNvSpPr>
          <p:nvPr>
            <p:ph type="body" idx="1"/>
          </p:nvPr>
        </p:nvSpPr>
        <p:spPr>
          <a:xfrm>
            <a:off x="613700" y="1641750"/>
            <a:ext cx="7086600" cy="949200"/>
          </a:xfrm>
          <a:prstGeom prst="rect">
            <a:avLst/>
          </a:prstGeom>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chemeClr val="dk1"/>
              </a:buClr>
              <a:buSzPts val="1500"/>
              <a:buChar char="●"/>
            </a:pPr>
            <a:r>
              <a:rPr lang="en-US" dirty="0">
                <a:solidFill>
                  <a:schemeClr val="dk1"/>
                </a:solidFill>
              </a:rPr>
              <a:t>Are familiar with AWS</a:t>
            </a:r>
          </a:p>
          <a:p>
            <a:pPr marL="457200" lvl="0" indent="-323850" algn="l" rtl="0">
              <a:lnSpc>
                <a:spcPct val="115000"/>
              </a:lnSpc>
              <a:spcBef>
                <a:spcPts val="0"/>
              </a:spcBef>
              <a:spcAft>
                <a:spcPts val="0"/>
              </a:spcAft>
              <a:buClr>
                <a:schemeClr val="dk1"/>
              </a:buClr>
              <a:buSzPts val="1500"/>
              <a:buChar char="●"/>
            </a:pPr>
            <a:r>
              <a:rPr lang="en-US" dirty="0"/>
              <a:t>Can navigate directories and create files in the command line</a:t>
            </a:r>
            <a:endParaRPr dirty="0">
              <a:solidFill>
                <a:schemeClr val="dk1"/>
              </a:solidFill>
            </a:endParaRPr>
          </a:p>
        </p:txBody>
      </p:sp>
      <p:sp>
        <p:nvSpPr>
          <p:cNvPr id="166" name="Google Shape;166;p27"/>
          <p:cNvSpPr txBox="1">
            <a:spLocks noGrp="1"/>
          </p:cNvSpPr>
          <p:nvPr>
            <p:ph type="body" idx="1"/>
          </p:nvPr>
        </p:nvSpPr>
        <p:spPr>
          <a:xfrm>
            <a:off x="613700" y="2822400"/>
            <a:ext cx="7806000" cy="1202100"/>
          </a:xfrm>
          <a:prstGeom prst="rect">
            <a:avLst/>
          </a:prstGeom>
        </p:spPr>
        <p:txBody>
          <a:bodyPr spcFirstLastPara="1" wrap="square" lIns="91400" tIns="91400" rIns="91400" bIns="91400" anchor="t" anchorCtr="0">
            <a:noAutofit/>
          </a:bodyPr>
          <a:lstStyle/>
          <a:p>
            <a:pPr marL="0" marR="0" lvl="0" indent="0" algn="l" rtl="0">
              <a:lnSpc>
                <a:spcPct val="100000"/>
              </a:lnSpc>
              <a:spcBef>
                <a:spcPts val="0"/>
              </a:spcBef>
              <a:spcAft>
                <a:spcPts val="0"/>
              </a:spcAft>
              <a:buNone/>
            </a:pPr>
            <a:r>
              <a:rPr lang="en" sz="1800" b="1" dirty="0">
                <a:solidFill>
                  <a:schemeClr val="accent1"/>
                </a:solidFill>
              </a:rPr>
              <a:t>Please Note</a:t>
            </a:r>
            <a:endParaRPr sz="1800" b="1" dirty="0">
              <a:solidFill>
                <a:schemeClr val="accent1"/>
              </a:solidFill>
            </a:endParaRPr>
          </a:p>
          <a:p>
            <a:pPr marL="0" marR="0" lvl="0" indent="0" algn="l" rtl="0">
              <a:lnSpc>
                <a:spcPct val="100000"/>
              </a:lnSpc>
              <a:spcBef>
                <a:spcPts val="0"/>
              </a:spcBef>
              <a:spcAft>
                <a:spcPts val="0"/>
              </a:spcAft>
              <a:buNone/>
            </a:pPr>
            <a:r>
              <a:rPr lang="en-US" dirty="0">
                <a:solidFill>
                  <a:schemeClr val="dk1"/>
                </a:solidFill>
              </a:rPr>
              <a:t>If you’re not comfortable on bash, </a:t>
            </a:r>
            <a:r>
              <a:rPr lang="en-US" dirty="0" err="1">
                <a:solidFill>
                  <a:schemeClr val="dk1"/>
                </a:solidFill>
              </a:rPr>
              <a:t>cmd</a:t>
            </a:r>
            <a:r>
              <a:rPr lang="en-US" dirty="0"/>
              <a:t> or </a:t>
            </a:r>
            <a:r>
              <a:rPr lang="en-US" dirty="0" err="1"/>
              <a:t>powershell</a:t>
            </a:r>
            <a:r>
              <a:rPr lang="en-US" dirty="0"/>
              <a:t>,</a:t>
            </a:r>
            <a:r>
              <a:rPr lang="en-US" dirty="0">
                <a:solidFill>
                  <a:schemeClr val="dk1"/>
                </a:solidFill>
              </a:rPr>
              <a:t> or have never worked in AWS before, this might not be the right class for you.</a:t>
            </a:r>
            <a:endParaRPr dirty="0">
              <a:solidFill>
                <a:schemeClr val="dk1"/>
              </a:solidFill>
            </a:endParaRPr>
          </a:p>
          <a:p>
            <a:pPr marL="0" lvl="0" indent="0" algn="l" rtl="0">
              <a:spcBef>
                <a:spcPts val="0"/>
              </a:spcBef>
              <a:spcAft>
                <a:spcPts val="0"/>
              </a:spcAft>
              <a:buNone/>
            </a:pPr>
            <a:endParaRPr dirty="0">
              <a:solidFill>
                <a:schemeClr val="dk1"/>
              </a:solidFill>
            </a:endParaRPr>
          </a:p>
          <a:p>
            <a:pPr marL="0" marR="0" lvl="0" indent="0" algn="l" rtl="0">
              <a:lnSpc>
                <a:spcPct val="100000"/>
              </a:lnSpc>
              <a:spcBef>
                <a:spcPts val="0"/>
              </a:spcBef>
              <a:spcAft>
                <a:spcPts val="0"/>
              </a:spcAft>
              <a:buNone/>
            </a:pPr>
            <a:r>
              <a:rPr lang="en" sz="1800" b="1" dirty="0">
                <a:solidFill>
                  <a:schemeClr val="accent1"/>
                </a:solidFill>
              </a:rPr>
              <a:t>Please chat me so we can get you to the right resource.</a:t>
            </a:r>
            <a:endParaRPr sz="1800" b="1" dirty="0">
              <a:solidFill>
                <a:schemeClr val="accent1"/>
              </a:solidFill>
            </a:endParaRPr>
          </a:p>
        </p:txBody>
      </p:sp>
      <p:sp>
        <p:nvSpPr>
          <p:cNvPr id="167" name="Google Shape;167;p27"/>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This course assumes you</a:t>
            </a:r>
            <a:endParaRPr sz="1800" b="1">
              <a:solidFill>
                <a:schemeClr val="accent1"/>
              </a:solidFill>
            </a:endParaRPr>
          </a:p>
        </p:txBody>
      </p:sp>
      <p:sp>
        <p:nvSpPr>
          <p:cNvPr id="168" name="Google Shape;16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10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1000"/>
                                        <p:tgtEl>
                                          <p:spTgt spid="1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Why Use Terraform?</a:t>
            </a:r>
            <a:endParaRPr lang="en-US" sz="2400" b="0" strike="noStrike" spc="-1">
              <a:latin typeface="Arial"/>
            </a:endParaRPr>
          </a:p>
        </p:txBody>
      </p:sp>
      <p:sp>
        <p:nvSpPr>
          <p:cNvPr id="38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200000"/>
              </a:lnSpc>
              <a:buClr>
                <a:srgbClr val="000000"/>
              </a:buClr>
              <a:buFont typeface="Helvetica Neue Light"/>
              <a:buChar char="●"/>
            </a:pPr>
            <a:r>
              <a:rPr lang="en-US" sz="1800" b="0" strike="noStrike" spc="-1" dirty="0">
                <a:solidFill>
                  <a:srgbClr val="000000"/>
                </a:solidFill>
                <a:latin typeface="Helvetica Neue Light"/>
                <a:ea typeface="Helvetica Neue Light"/>
              </a:rPr>
              <a:t>Readable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Repeatable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Certainty (i.e., no confusion about what will happen)</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Standardized environments</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Provision quickly</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Disaster recovery </a:t>
            </a:r>
            <a:endParaRPr lang="en-US" sz="1800" b="0" strike="noStrike" spc="-1" dirty="0">
              <a:latin typeface="Arial"/>
            </a:endParaRPr>
          </a:p>
        </p:txBody>
      </p:sp>
      <p:sp>
        <p:nvSpPr>
          <p:cNvPr id="3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68CA333-7319-4A8F-B2D9-72E5B04F98F2}" type="slidenum">
              <a:rPr lang="en-US" sz="1200" b="0" strike="noStrike" spc="-1">
                <a:solidFill>
                  <a:srgbClr val="FFFFFF"/>
                </a:solidFill>
                <a:latin typeface="Helvetica Neue Light"/>
                <a:ea typeface="Helvetica Neue Light"/>
              </a:rPr>
              <a:t>20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2"/>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400" b="1" strike="noStrike" spc="-1" dirty="0">
                <a:solidFill>
                  <a:srgbClr val="FF9900"/>
                </a:solidFill>
                <a:latin typeface="Courier New"/>
                <a:ea typeface="Courier New"/>
              </a:rPr>
              <a:t>resource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aws_instance</a:t>
            </a:r>
            <a:r>
              <a:rPr lang="en-US" sz="2400" b="1" strike="noStrike" spc="-1" dirty="0">
                <a:solidFill>
                  <a:srgbClr val="6FA8DC"/>
                </a:solidFill>
                <a:latin typeface="Courier New"/>
                <a:ea typeface="Courier New"/>
              </a:rPr>
              <a:t>” “web”</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ami</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“ami-19827362728”</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instance_type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“t2.micro”</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tags</a:t>
            </a:r>
            <a:r>
              <a:rPr lang="en-US" sz="2400" b="1" strike="noStrike" spc="-1" dirty="0">
                <a:solidFill>
                  <a:srgbClr val="C9DAF8"/>
                </a:solidFill>
                <a:latin typeface="Courier New"/>
                <a:ea typeface="Courier New"/>
              </a:rPr>
              <a:t> =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Name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“my-first-instance”</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3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65E1662-2B2D-4E1D-B535-F588D56E553F}" type="slidenum">
              <a:rPr lang="en-US" sz="1200" b="0" strike="noStrike" spc="-1">
                <a:solidFill>
                  <a:srgbClr val="FFFFFF"/>
                </a:solidFill>
                <a:latin typeface="Helvetica Neue Light"/>
                <a:ea typeface="Helvetica Neue Light"/>
              </a:rPr>
              <a:t>21</a:t>
            </a:fld>
            <a:endParaRPr lang="en-US" sz="1200" b="0" strike="noStrike" spc="-1">
              <a:latin typeface="Times New Roman"/>
            </a:endParaRPr>
          </a:p>
        </p:txBody>
      </p:sp>
      <p:sp>
        <p:nvSpPr>
          <p:cNvPr id="3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Does Terraform (HCL) Look Like?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Prep: Let’s Get Set Up</a:t>
            </a:r>
            <a:endParaRPr lang="en-US" sz="2400" b="0" strike="noStrike" spc="-1">
              <a:latin typeface="Arial"/>
            </a:endParaRPr>
          </a:p>
        </p:txBody>
      </p:sp>
      <p:sp>
        <p:nvSpPr>
          <p:cNvPr id="39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We will create an isolated (and consistent) development and execution environment where you can run Terraform</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Let’s get these working in your development environment–this will allow you to create things and verify they exist in AWS</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Access to your instructional repository: </a:t>
            </a:r>
            <a:r>
              <a:rPr lang="en-US" sz="1800" b="0" u="sng" strike="noStrike" spc="-1" dirty="0">
                <a:solidFill>
                  <a:srgbClr val="0000FF"/>
                </a:solidFill>
                <a:uFillTx/>
                <a:latin typeface="Helvetica Neue Light"/>
                <a:ea typeface="Helvetica Neue Light"/>
                <a:hlinkClick r:id="rId2"/>
              </a:rPr>
              <a:t>Course Setup</a:t>
            </a:r>
            <a:endParaRPr lang="en-US" sz="1800" b="0" strike="noStrike" spc="-1" dirty="0">
              <a:latin typeface="Arial"/>
            </a:endParaRPr>
          </a:p>
        </p:txBody>
      </p:sp>
      <p:sp>
        <p:nvSpPr>
          <p:cNvPr id="3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777D163-8224-4D84-920A-03B69FA7F0BF}" type="slidenum">
              <a:rPr lang="en-US" sz="1200" b="0" strike="noStrike" spc="-1">
                <a:solidFill>
                  <a:srgbClr val="FFFFFF"/>
                </a:solidFill>
                <a:latin typeface="Helvetica Neue Light"/>
                <a:ea typeface="Helvetica Neue Light"/>
              </a:rPr>
              <a:t>22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Format of a Terraform Project</a:t>
            </a:r>
            <a:endParaRPr lang="en-US" sz="2400" b="0" strike="noStrike" spc="-1">
              <a:latin typeface="Arial"/>
            </a:endParaRPr>
          </a:p>
        </p:txBody>
      </p:sp>
      <p:sp>
        <p:nvSpPr>
          <p:cNvPr id="397" name="PlaceHolder 2"/>
          <p:cNvSpPr>
            <a:spLocks noGrp="1"/>
          </p:cNvSpPr>
          <p:nvPr>
            <p:ph type="body" idx="1"/>
          </p:nvPr>
        </p:nvSpPr>
        <p:spPr>
          <a:prstGeom prst="rect">
            <a:avLst/>
          </a:prstGeom>
          <a:noFill/>
          <a:ln w="0">
            <a:noFill/>
          </a:ln>
        </p:spPr>
        <p:txBody>
          <a:bodyPr lIns="67680" tIns="35280" rIns="68400" bIns="34200" anchor="t">
            <a:noAutofit/>
          </a:bodyPr>
          <a:lstStyle/>
          <a:p>
            <a:pPr marL="0" indent="0">
              <a:lnSpc>
                <a:spcPct val="150000"/>
              </a:lnSpc>
              <a:buNone/>
              <a:tabLst>
                <a:tab pos="0" algn="l"/>
              </a:tabLst>
            </a:pPr>
            <a:r>
              <a:rPr lang="en-US" sz="1800" b="1" strike="noStrike" spc="-1" dirty="0">
                <a:solidFill>
                  <a:srgbClr val="000000"/>
                </a:solidFill>
                <a:latin typeface="Helvetica Neue"/>
                <a:ea typeface="Helvetica Neue"/>
              </a:rPr>
              <a:t>    example-terraform-project</a:t>
            </a:r>
            <a:endParaRPr lang="en-US" sz="1800" b="0" strike="noStrike" spc="-1" dirty="0">
              <a:latin typeface="Arial"/>
            </a:endParaRPr>
          </a:p>
          <a:p>
            <a:pPr marL="0" indent="0">
              <a:lnSpc>
                <a:spcPct val="150000"/>
              </a:lnSpc>
              <a:buNone/>
              <a:tabLst>
                <a:tab pos="0" algn="l"/>
              </a:tabLst>
            </a:pPr>
            <a:r>
              <a:rPr lang="en-US" sz="1800" b="1" strike="noStrike" spc="-1" dirty="0">
                <a:solidFill>
                  <a:srgbClr val="000000"/>
                </a:solidFill>
                <a:latin typeface="Helvetica Neue"/>
                <a:ea typeface="Helvetica Neue Light"/>
              </a:rPr>
              <a:t>         </a:t>
            </a:r>
            <a:r>
              <a:rPr lang="en-US" sz="1800" b="0" strike="noStrike" spc="-1" dirty="0">
                <a:solidFill>
                  <a:srgbClr val="000000"/>
                </a:solidFill>
                <a:latin typeface="Helvetica Neue Light"/>
                <a:ea typeface="Helvetica Neue Light"/>
              </a:rPr>
              <a:t>.terraform (more on this directory later)</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main.tf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outputs.tf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variables.tf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terraform.tfvars</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others.auto.tfvars</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3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F283D12-5AE5-416F-9D59-97B44574827F}" type="slidenum">
              <a:rPr lang="en-US" sz="1200" b="0" strike="noStrike" spc="-1">
                <a:solidFill>
                  <a:srgbClr val="FFFFFF"/>
                </a:solidFill>
                <a:latin typeface="Helvetica Neue Light"/>
                <a:ea typeface="Helvetica Neue Light"/>
              </a:rPr>
              <a:t>23</a:t>
            </a:fld>
            <a:endParaRPr lang="en-US" sz="1200" b="0" strike="noStrike" spc="-1">
              <a:latin typeface="Times New Roman"/>
            </a:endParaRPr>
          </a:p>
        </p:txBody>
      </p:sp>
      <p:sp>
        <p:nvSpPr>
          <p:cNvPr id="399" name="Google Shape;220;p34"/>
          <p:cNvSpPr/>
          <p:nvPr/>
        </p:nvSpPr>
        <p:spPr>
          <a:xfrm>
            <a:off x="676440" y="127260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00" name="Google Shape;221;p34"/>
          <p:cNvPicPr/>
          <p:nvPr/>
        </p:nvPicPr>
        <p:blipFill>
          <a:blip r:embed="rId2"/>
          <a:stretch/>
        </p:blipFill>
        <p:spPr>
          <a:xfrm>
            <a:off x="914220" y="2089064"/>
            <a:ext cx="295560" cy="295560"/>
          </a:xfrm>
          <a:prstGeom prst="rect">
            <a:avLst/>
          </a:prstGeom>
          <a:ln w="0">
            <a:noFill/>
          </a:ln>
        </p:spPr>
      </p:pic>
      <p:pic>
        <p:nvPicPr>
          <p:cNvPr id="401" name="Google Shape;222;p34"/>
          <p:cNvPicPr/>
          <p:nvPr/>
        </p:nvPicPr>
        <p:blipFill>
          <a:blip r:embed="rId2"/>
          <a:stretch/>
        </p:blipFill>
        <p:spPr>
          <a:xfrm>
            <a:off x="914220" y="2503064"/>
            <a:ext cx="295560" cy="295560"/>
          </a:xfrm>
          <a:prstGeom prst="rect">
            <a:avLst/>
          </a:prstGeom>
          <a:ln w="0">
            <a:noFill/>
          </a:ln>
        </p:spPr>
      </p:pic>
      <p:pic>
        <p:nvPicPr>
          <p:cNvPr id="402" name="Google Shape;223;p34"/>
          <p:cNvPicPr/>
          <p:nvPr/>
        </p:nvPicPr>
        <p:blipFill>
          <a:blip r:embed="rId2"/>
          <a:stretch/>
        </p:blipFill>
        <p:spPr>
          <a:xfrm>
            <a:off x="914220" y="2902664"/>
            <a:ext cx="295560" cy="295560"/>
          </a:xfrm>
          <a:prstGeom prst="rect">
            <a:avLst/>
          </a:prstGeom>
          <a:ln w="0">
            <a:noFill/>
          </a:ln>
        </p:spPr>
      </p:pic>
      <p:pic>
        <p:nvPicPr>
          <p:cNvPr id="403" name="Google Shape;224;p34"/>
          <p:cNvPicPr/>
          <p:nvPr/>
        </p:nvPicPr>
        <p:blipFill>
          <a:blip r:embed="rId2"/>
          <a:stretch/>
        </p:blipFill>
        <p:spPr>
          <a:xfrm>
            <a:off x="914220" y="3302264"/>
            <a:ext cx="295560" cy="295560"/>
          </a:xfrm>
          <a:prstGeom prst="rect">
            <a:avLst/>
          </a:prstGeom>
          <a:ln w="0">
            <a:noFill/>
          </a:ln>
        </p:spPr>
      </p:pic>
      <p:sp>
        <p:nvSpPr>
          <p:cNvPr id="404" name="Google Shape;225;p34"/>
          <p:cNvSpPr/>
          <p:nvPr/>
        </p:nvSpPr>
        <p:spPr>
          <a:xfrm>
            <a:off x="2221896" y="2133000"/>
            <a:ext cx="515880" cy="1104480"/>
          </a:xfrm>
          <a:custGeom>
            <a:avLst/>
            <a:gdLst/>
            <a:ahLst/>
            <a:cxn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5" name="Google Shape;226;p34"/>
          <p:cNvSpPr/>
          <p:nvPr/>
        </p:nvSpPr>
        <p:spPr>
          <a:xfrm>
            <a:off x="2914200" y="259045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6" name="Google Shape;227;p34"/>
          <p:cNvSpPr/>
          <p:nvPr/>
        </p:nvSpPr>
        <p:spPr>
          <a:xfrm>
            <a:off x="4460424" y="2537280"/>
            <a:ext cx="254880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a:solidFill>
                  <a:srgbClr val="000000"/>
                </a:solidFill>
                <a:latin typeface="Helvetica Neue Light"/>
                <a:ea typeface="Helvetica Neue Light"/>
              </a:rPr>
              <a:t>*.</a:t>
            </a:r>
            <a:r>
              <a:rPr lang="en-US" sz="1400" b="0" strike="noStrike" spc="-1" dirty="0" err="1">
                <a:solidFill>
                  <a:srgbClr val="000000"/>
                </a:solidFill>
                <a:latin typeface="Helvetica Neue Light"/>
                <a:ea typeface="Helvetica Neue Light"/>
              </a:rPr>
              <a:t>tf</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07" name="Google Shape;228;p34"/>
          <p:cNvSpPr/>
          <p:nvPr/>
        </p:nvSpPr>
        <p:spPr>
          <a:xfrm>
            <a:off x="3075390" y="3391364"/>
            <a:ext cx="271800" cy="687960"/>
          </a:xfrm>
          <a:custGeom>
            <a:avLst/>
            <a:gdLst/>
            <a:ahLst/>
            <a:cxn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8" name="Google Shape;229;p34"/>
          <p:cNvSpPr/>
          <p:nvPr/>
        </p:nvSpPr>
        <p:spPr>
          <a:xfrm>
            <a:off x="3469248" y="356184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9" name="Google Shape;230;p34"/>
          <p:cNvSpPr/>
          <p:nvPr/>
        </p:nvSpPr>
        <p:spPr>
          <a:xfrm>
            <a:off x="4961106" y="3467880"/>
            <a:ext cx="293724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err="1">
                <a:solidFill>
                  <a:srgbClr val="000000"/>
                </a:solidFill>
                <a:latin typeface="Helvetica Neue Light"/>
                <a:ea typeface="Helvetica Neue Light"/>
              </a:rPr>
              <a:t>terraform.tfvars</a:t>
            </a:r>
            <a:r>
              <a:rPr lang="en-US" sz="1400" b="0" strike="noStrike" spc="-1" dirty="0">
                <a:solidFill>
                  <a:srgbClr val="000000"/>
                </a:solidFill>
                <a:latin typeface="Helvetica Neue Light"/>
                <a:ea typeface="Helvetica Neue Light"/>
              </a:rPr>
              <a:t> and *.</a:t>
            </a:r>
            <a:r>
              <a:rPr lang="en-US" sz="1400" b="0" strike="noStrike" spc="-1" dirty="0" err="1">
                <a:solidFill>
                  <a:srgbClr val="000000"/>
                </a:solidFill>
                <a:latin typeface="Helvetica Neue Light"/>
                <a:ea typeface="Helvetica Neue Light"/>
              </a:rPr>
              <a:t>auto.tfvars</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10" name="Google Shape;231;p34"/>
          <p:cNvSpPr/>
          <p:nvPr/>
        </p:nvSpPr>
        <p:spPr>
          <a:xfrm rot="16200000">
            <a:off x="978120" y="165312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11" name="Google Shape;232;p34"/>
          <p:cNvPicPr/>
          <p:nvPr/>
        </p:nvPicPr>
        <p:blipFill>
          <a:blip r:embed="rId2"/>
          <a:stretch/>
        </p:blipFill>
        <p:spPr>
          <a:xfrm>
            <a:off x="914220" y="3735344"/>
            <a:ext cx="295560" cy="2955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Hashicorp Configuration Language (HCL)</a:t>
            </a:r>
            <a:endParaRPr lang="en-US" sz="2400" b="0" strike="noStrike" spc="-1">
              <a:latin typeface="Arial"/>
            </a:endParaRPr>
          </a:p>
        </p:txBody>
      </p:sp>
      <p:sp>
        <p:nvSpPr>
          <p:cNvPr id="41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Fully JSON compatible</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Made up of </a:t>
            </a:r>
            <a:r>
              <a:rPr lang="en-US" sz="1800" b="1" strike="noStrike" spc="-1" dirty="0">
                <a:solidFill>
                  <a:srgbClr val="000000"/>
                </a:solidFill>
                <a:latin typeface="Helvetica Neue"/>
                <a:ea typeface="Helvetica Neue"/>
              </a:rPr>
              <a:t>blocks</a:t>
            </a:r>
            <a:r>
              <a:rPr lang="en-US" sz="1800" b="0" strike="noStrike" spc="-1" dirty="0">
                <a:solidFill>
                  <a:srgbClr val="000000"/>
                </a:solidFill>
                <a:latin typeface="Helvetica Neue Light"/>
                <a:ea typeface="Helvetica Neue Light"/>
              </a:rPr>
              <a:t>, which roughly equate to JSON objects. Each block maps to an object type as defined by </a:t>
            </a:r>
            <a:r>
              <a:rPr lang="en-US" sz="1800" b="1" strike="noStrike" spc="-1" dirty="0">
                <a:solidFill>
                  <a:srgbClr val="000000"/>
                </a:solidFill>
                <a:latin typeface="Helvetica Neue"/>
                <a:ea typeface="Helvetica Neue"/>
              </a:rPr>
              <a:t>Terraform providers</a:t>
            </a:r>
            <a:r>
              <a:rPr lang="en-US" sz="1800" b="0" strike="noStrike" spc="-1" dirty="0">
                <a:solidFill>
                  <a:srgbClr val="000000"/>
                </a:solidFill>
                <a:latin typeface="Helvetica Neue Light"/>
                <a:ea typeface="Helvetica Neue Light"/>
              </a:rPr>
              <a:t> (we’ll talk more about providers later)</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u="sng" strike="noStrike" spc="-1" dirty="0">
                <a:solidFill>
                  <a:srgbClr val="0000FF"/>
                </a:solidFill>
                <a:uFillTx/>
                <a:latin typeface="Helvetica Neue Light"/>
                <a:ea typeface="Helvetica Neue Light"/>
                <a:hlinkClick r:id="rId2"/>
              </a:rPr>
              <a:t>https://github.com/hashicorp/hcl</a:t>
            </a:r>
            <a:r>
              <a:rPr lang="en-US" sz="1800" b="0" strike="noStrike" spc="-1" dirty="0">
                <a:solidFill>
                  <a:srgbClr val="000000"/>
                </a:solidFill>
                <a:latin typeface="Helvetica Neue Light"/>
                <a:ea typeface="Helvetica Neue Light"/>
              </a:rPr>
              <a:t> </a:t>
            </a:r>
            <a:endParaRPr lang="en-US" sz="1800" b="0" strike="noStrike" spc="-1" dirty="0">
              <a:latin typeface="Arial"/>
            </a:endParaRPr>
          </a:p>
        </p:txBody>
      </p:sp>
      <p:sp>
        <p:nvSpPr>
          <p:cNvPr id="41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0A5C23A-5CD4-4ECA-96CE-4098B5850BC3}" type="slidenum">
              <a:rPr lang="en-US" sz="1200" b="0" strike="noStrike" spc="-1">
                <a:solidFill>
                  <a:srgbClr val="FFFFFF"/>
                </a:solidFill>
                <a:latin typeface="Helvetica Neue Light"/>
                <a:ea typeface="Helvetica Neue Light"/>
              </a:rPr>
              <a:t>24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Project Content Types</a:t>
            </a:r>
            <a:endParaRPr lang="en-US" sz="2400" b="0" strike="noStrike" spc="-1">
              <a:latin typeface="Arial"/>
            </a:endParaRPr>
          </a:p>
        </p:txBody>
      </p:sp>
      <p:sp>
        <p:nvSpPr>
          <p:cNvPr id="416" name="PlaceHolder 2"/>
          <p:cNvSpPr>
            <a:spLocks noGrp="1"/>
          </p:cNvSpPr>
          <p:nvPr>
            <p:ph type="body" idx="1"/>
          </p:nvPr>
        </p:nvSpPr>
        <p:spPr>
          <a:prstGeom prst="rect">
            <a:avLst/>
          </a:prstGeom>
          <a:noFill/>
          <a:ln w="0">
            <a:noFill/>
          </a:ln>
        </p:spPr>
        <p:txBody>
          <a:bodyPr lIns="67680" tIns="35280" rIns="68400" bIns="34200" anchor="t">
            <a:noAutofit/>
          </a:bodyPr>
          <a:lstStyle/>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tf.json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These files define your declarative infrastructure and resources</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tfstate</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JSON files that store state, reference to resources</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Created and maintained by terraform</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tfvars.json</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auto.tfvars</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auto.tfvars.json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Variable definitions in bulk</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to come on setting variable values at runtime)</a:t>
            </a:r>
            <a:endParaRPr lang="en-US" sz="1800" b="0" strike="noStrike" spc="-1" dirty="0">
              <a:latin typeface="Arial"/>
            </a:endParaRPr>
          </a:p>
        </p:txBody>
      </p:sp>
      <p:sp>
        <p:nvSpPr>
          <p:cNvPr id="4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5DBB29A-6978-463D-A166-D291185643D2}" type="slidenum">
              <a:rPr lang="en-US" sz="1200" b="0" strike="noStrike" spc="-1">
                <a:solidFill>
                  <a:srgbClr val="FFFFFF"/>
                </a:solidFill>
                <a:latin typeface="Helvetica Neue Light"/>
                <a:ea typeface="Helvetica Neue Light"/>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1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0" strike="noStrike" spc="-1" dirty="0">
                <a:solidFill>
                  <a:srgbClr val="000000"/>
                </a:solidFill>
                <a:latin typeface="Helvetica Neue Light"/>
                <a:ea typeface="Helvetica Neue Light"/>
              </a:rPr>
              <a:t> files contain your </a:t>
            </a:r>
            <a:r>
              <a:rPr lang="en-US" sz="1800" b="1" strike="noStrike" spc="-1" dirty="0">
                <a:solidFill>
                  <a:srgbClr val="000000"/>
                </a:solidFill>
                <a:latin typeface="Helvetica Neue"/>
                <a:ea typeface="Helvetica Neue"/>
              </a:rPr>
              <a:t>HCL declarative</a:t>
            </a:r>
            <a:r>
              <a:rPr lang="en-US" sz="1800" b="0" strike="noStrike" spc="-1" dirty="0">
                <a:solidFill>
                  <a:srgbClr val="000000"/>
                </a:solidFill>
                <a:latin typeface="Helvetica Neue Light"/>
                <a:ea typeface="Helvetica Neue Light"/>
              </a:rPr>
              <a:t> definitions</a:t>
            </a:r>
            <a:endParaRPr lang="en-US" sz="1800" b="0" strike="noStrike" spc="-1" dirty="0">
              <a:latin typeface="Arial"/>
            </a:endParaRPr>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marL="343080" indent="-279360">
              <a:lnSpc>
                <a:spcPct val="90000"/>
              </a:lnSpc>
              <a:buClr>
                <a:srgbClr val="000000"/>
              </a:buClr>
              <a:buFont typeface="Helvetica Neue Light"/>
              <a:buChar char="●"/>
            </a:pPr>
            <a:r>
              <a:rPr lang="en-US" sz="1800" spc="-1" dirty="0">
                <a:solidFill>
                  <a:srgbClr val="000000"/>
                </a:solidFill>
                <a:latin typeface="Helvetica Neue Light"/>
                <a:ea typeface="Helvetica Neue Light"/>
              </a:rPr>
              <a:t>Most </a:t>
            </a:r>
            <a:r>
              <a:rPr lang="en-US" sz="1800" b="1" spc="-1" dirty="0">
                <a:solidFill>
                  <a:srgbClr val="000000"/>
                </a:solidFill>
                <a:latin typeface="Helvetica Neue"/>
                <a:ea typeface="Helvetica Neue"/>
              </a:rPr>
              <a:t>blocks</a:t>
            </a:r>
            <a:r>
              <a:rPr lang="en-US" sz="1800" spc="-1" dirty="0">
                <a:solidFill>
                  <a:srgbClr val="000000"/>
                </a:solidFill>
                <a:latin typeface="Helvetica Neue Light"/>
                <a:ea typeface="Helvetica Neue Light"/>
              </a:rPr>
              <a:t> in your HCL represent a </a:t>
            </a:r>
            <a:r>
              <a:rPr lang="en-US" sz="1800" b="1" spc="-1" dirty="0">
                <a:solidFill>
                  <a:srgbClr val="000000"/>
                </a:solidFill>
                <a:latin typeface="Helvetica Neue"/>
                <a:ea typeface="Helvetica Neue"/>
              </a:rPr>
              <a:t>resource</a:t>
            </a:r>
            <a:r>
              <a:rPr lang="en-US" sz="1800" spc="-1" dirty="0">
                <a:solidFill>
                  <a:srgbClr val="000000"/>
                </a:solidFill>
                <a:latin typeface="Helvetica Neue Light"/>
                <a:ea typeface="Helvetica Neue Light"/>
              </a:rPr>
              <a:t> to be created/maintained by Terraform</a:t>
            </a:r>
            <a:endParaRPr lang="en-US" sz="1800" spc="-1" dirty="0"/>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p:txBody>
      </p:sp>
      <p:sp>
        <p:nvSpPr>
          <p:cNvPr id="4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470DCCD-4D60-4ABD-93EA-0BA97071A90A}" type="slidenum">
              <a:rPr lang="en-US" sz="1200" b="0" strike="noStrike" spc="-1">
                <a:solidFill>
                  <a:srgbClr val="FFFFFF"/>
                </a:solidFill>
                <a:latin typeface="Helvetica Neue Light"/>
                <a:ea typeface="Helvetica Neue Light"/>
              </a:rPr>
              <a:t>26</a:t>
            </a:fld>
            <a:endParaRPr lang="en-US" sz="1200" b="0" strike="noStrike" spc="-1">
              <a:latin typeface="Times New Roman"/>
            </a:endParaRPr>
          </a:p>
        </p:txBody>
      </p:sp>
      <p:sp>
        <p:nvSpPr>
          <p:cNvPr id="421" name="Google Shape;254;p37"/>
          <p:cNvSpPr/>
          <p:nvPr/>
        </p:nvSpPr>
        <p:spPr>
          <a:xfrm>
            <a:off x="873000" y="1564560"/>
            <a:ext cx="6136920" cy="24300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2000" b="1" strike="noStrike" spc="-1">
                <a:solidFill>
                  <a:srgbClr val="FF9900"/>
                </a:solidFill>
                <a:latin typeface="Courier New"/>
                <a:ea typeface="Courier New"/>
              </a:rPr>
              <a:t>resource</a:t>
            </a:r>
            <a:r>
              <a:rPr lang="en-US" sz="2000" b="1" strike="noStrike" spc="-1">
                <a:solidFill>
                  <a:srgbClr val="FFFFFF"/>
                </a:solidFill>
                <a:latin typeface="Courier New"/>
                <a:ea typeface="Courier New"/>
              </a:rPr>
              <a:t> </a:t>
            </a:r>
            <a:r>
              <a:rPr lang="en-US" sz="2000" b="1" strike="noStrike" spc="-1">
                <a:solidFill>
                  <a:srgbClr val="6FA8DC"/>
                </a:solidFill>
                <a:latin typeface="Courier New"/>
                <a:ea typeface="Courier New"/>
              </a:rPr>
              <a:t>“aws_instance” “web”</a:t>
            </a:r>
            <a:r>
              <a:rPr lang="en-US" sz="2000" b="1" strike="noStrike" spc="-1">
                <a:solidFill>
                  <a:srgbClr val="FFFFFF"/>
                </a:solidFill>
                <a:latin typeface="Courier New"/>
                <a:ea typeface="Courier New"/>
              </a:rPr>
              <a:t> </a:t>
            </a:r>
            <a:r>
              <a:rPr lang="en-US" sz="2000" b="1" strike="noStrike" spc="-1">
                <a:solidFill>
                  <a:srgbClr val="C9DAF8"/>
                </a:solidFill>
                <a:latin typeface="Courier New"/>
                <a:ea typeface="Courier New"/>
              </a:rPr>
              <a:t>{</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ami</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“ami-19827362728”</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instance_type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“t2.micro”</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tags</a:t>
            </a: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Name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“my-first-instance”</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a:t>
            </a:r>
            <a:endParaRPr lang="en-US" sz="2000" b="0" strike="noStrike" spc="-1">
              <a:latin typeface="Arial"/>
            </a:endParaRPr>
          </a:p>
          <a:p>
            <a:pPr>
              <a:lnSpc>
                <a:spcPct val="100000"/>
              </a:lnSpc>
              <a:tabLst>
                <a:tab pos="0" algn="l"/>
              </a:tabLs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animEffect transition="in" filter="fade">
                                      <p:cBhvr additive="repl">
                                        <p:cTn id="11"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2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i="1" strike="noStrike" spc="-1" dirty="0">
                <a:solidFill>
                  <a:srgbClr val="000000"/>
                </a:solidFill>
                <a:latin typeface="Helvetica Neue Light"/>
                <a:ea typeface="Helvetica Neue Light"/>
              </a:rPr>
              <a:t>Resources</a:t>
            </a:r>
            <a:r>
              <a:rPr lang="en-US" sz="1800" b="0" strike="noStrike" spc="-1" dirty="0">
                <a:solidFill>
                  <a:srgbClr val="000000"/>
                </a:solidFill>
                <a:latin typeface="Helvetica Neue Light"/>
                <a:ea typeface="Helvetica Neue Light"/>
              </a:rPr>
              <a:t> are key elements and captured as top-level objects (blocks) in Terraform configuration files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resource block indicates the intent to </a:t>
            </a:r>
            <a:r>
              <a:rPr lang="en-US" sz="1800" b="0" i="1" strike="noStrike" spc="-1" dirty="0">
                <a:solidFill>
                  <a:srgbClr val="000000"/>
                </a:solidFill>
                <a:latin typeface="Helvetica Neue Light"/>
                <a:ea typeface="Helvetica Neue Light"/>
              </a:rPr>
              <a:t>idempotently</a:t>
            </a:r>
            <a:r>
              <a:rPr lang="en-US" sz="1800" b="0" strike="noStrike" spc="-1" dirty="0">
                <a:solidFill>
                  <a:srgbClr val="000000"/>
                </a:solidFill>
                <a:latin typeface="Helvetica Neue Light"/>
                <a:ea typeface="Helvetica Neue Light"/>
              </a:rPr>
              <a:t> create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Body of resource contains configuration of attributes of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provider (e.g., AWS, Azure, etc.) provides its own set of resources and defines the configuration attributes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When a resource is created by Terraform, it’s tracked in Terraform </a:t>
            </a:r>
            <a:r>
              <a:rPr lang="en-US" sz="1800" b="0" i="1" strike="noStrike" spc="-1" dirty="0">
                <a:solidFill>
                  <a:srgbClr val="000000"/>
                </a:solidFill>
                <a:latin typeface="Helvetica Neue Light"/>
                <a:ea typeface="Helvetica Neue Light"/>
              </a:rPr>
              <a:t>state</a:t>
            </a:r>
            <a:endParaRPr lang="en-US" sz="1800" b="0" strike="noStrike" spc="-1" dirty="0">
              <a:latin typeface="Arial"/>
            </a:endParaRPr>
          </a:p>
          <a:p>
            <a:pPr>
              <a:lnSpc>
                <a:spcPct val="150000"/>
              </a:lnSpc>
            </a:pPr>
            <a:endParaRPr lang="en-US" sz="1800" b="0" strike="noStrike" spc="-1" dirty="0">
              <a:latin typeface="Arial"/>
            </a:endParaRPr>
          </a:p>
        </p:txBody>
      </p:sp>
      <p:sp>
        <p:nvSpPr>
          <p:cNvPr id="42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1441D6-DC95-4317-9316-E8BE6DDB5B02}" type="slidenum">
              <a:rPr lang="en-US" sz="1200" b="0" strike="noStrike" spc="-1">
                <a:solidFill>
                  <a:srgbClr val="FFFFFF"/>
                </a:solidFill>
                <a:latin typeface="Helvetica Neue Light"/>
                <a:ea typeface="Helvetica Neue Light"/>
              </a:rPr>
              <a:t>27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additive="repl">
                                        <p:cTn id="2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Commands and the CLI</a:t>
            </a:r>
            <a:endParaRPr lang="en-US" sz="2400" b="0" strike="noStrike" spc="-1">
              <a:latin typeface="Arial"/>
            </a:endParaRPr>
          </a:p>
        </p:txBody>
      </p:sp>
      <p:sp>
        <p:nvSpPr>
          <p:cNvPr id="4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a:solidFill>
                  <a:srgbClr val="000000"/>
                </a:solidFill>
                <a:latin typeface="Helvetica Neue Light"/>
                <a:ea typeface="Helvetica Neue Light"/>
              </a:rPr>
              <a:t>The CLI is how you’ll most often use terraform</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init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plan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apply …</a:t>
            </a:r>
            <a:endParaRPr lang="en-US" sz="1800" b="0" strike="noStrike" spc="-1">
              <a:latin typeface="Arial"/>
            </a:endParaRPr>
          </a:p>
          <a:p>
            <a:pPr marL="343080" indent="343080">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And plenty more: </a:t>
            </a:r>
            <a:r>
              <a:rPr lang="en-US" sz="1800" b="1" strike="noStrike" spc="-1">
                <a:solidFill>
                  <a:srgbClr val="000000"/>
                </a:solidFill>
                <a:latin typeface="Consolas"/>
                <a:ea typeface="Consolas"/>
              </a:rPr>
              <a:t>terraform --help</a:t>
            </a:r>
            <a:r>
              <a:rPr lang="en-US" sz="1800" b="1" strike="noStrike" spc="-1">
                <a:solidFill>
                  <a:srgbClr val="000000"/>
                </a:solidFill>
                <a:latin typeface="Courier New"/>
                <a:ea typeface="Courier New"/>
              </a:rPr>
              <a:t> </a:t>
            </a:r>
            <a:r>
              <a:rPr lang="en-US" sz="1800" b="0" strike="noStrike" spc="-1">
                <a:solidFill>
                  <a:srgbClr val="000000"/>
                </a:solidFill>
                <a:latin typeface="Helvetica Neue Light"/>
                <a:ea typeface="Helvetica Neue Light"/>
              </a:rPr>
              <a:t>or </a:t>
            </a:r>
            <a:r>
              <a:rPr lang="en-US" sz="1800" b="0" u="sng" strike="noStrike" spc="-1">
                <a:solidFill>
                  <a:srgbClr val="0000FF"/>
                </a:solidFill>
                <a:uFillTx/>
                <a:latin typeface="Helvetica Neue Light"/>
                <a:ea typeface="Helvetica Neue Light"/>
                <a:hlinkClick r:id="rId2"/>
              </a:rPr>
              <a:t>https://www.terraform.io/docs/commands/index.html</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Third-party SDKs also available for running and interacting with Terraform (e.g., </a:t>
            </a:r>
            <a:r>
              <a:rPr lang="en-US" sz="1800" b="1" strike="noStrike" spc="-1">
                <a:solidFill>
                  <a:srgbClr val="000000"/>
                </a:solidFill>
                <a:latin typeface="Consolas"/>
                <a:ea typeface="Consolas"/>
              </a:rPr>
              <a:t>scalr</a:t>
            </a:r>
            <a:r>
              <a:rPr lang="en-US" sz="1800" b="0" strike="noStrike" spc="-1">
                <a:solidFill>
                  <a:srgbClr val="000000"/>
                </a:solidFill>
                <a:latin typeface="Helvetica Neue Light"/>
                <a:ea typeface="Helvetica Neue Light"/>
              </a:rPr>
              <a:t>)</a:t>
            </a:r>
            <a:endParaRPr lang="en-US" sz="1800" b="0" strike="noStrike" spc="-1">
              <a:latin typeface="Arial"/>
            </a:endParaRPr>
          </a:p>
          <a:p>
            <a:pPr>
              <a:lnSpc>
                <a:spcPct val="90000"/>
              </a:lnSpc>
              <a:tabLst>
                <a:tab pos="0" algn="l"/>
              </a:tabLst>
            </a:pPr>
            <a:endParaRPr lang="en-US" sz="1800" b="0" strike="noStrike" spc="-1">
              <a:latin typeface="Arial"/>
            </a:endParaRPr>
          </a:p>
          <a:p>
            <a:pPr>
              <a:lnSpc>
                <a:spcPct val="90000"/>
              </a:lnSpc>
              <a:tabLst>
                <a:tab pos="0" algn="l"/>
              </a:tabLst>
            </a:pPr>
            <a:endParaRPr lang="en-US" sz="1800" b="0" strike="noStrike" spc="-1">
              <a:latin typeface="Arial"/>
            </a:endParaRPr>
          </a:p>
        </p:txBody>
      </p:sp>
      <p:sp>
        <p:nvSpPr>
          <p:cNvPr id="4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86F7FB-A58F-4512-92D4-B96F92C0FF2E}" type="slidenum">
              <a:rPr lang="en-US" sz="1200" b="0" strike="noStrike" spc="-1">
                <a:solidFill>
                  <a:srgbClr val="FFFFFF"/>
                </a:solidFill>
                <a:latin typeface="Helvetica Neue Light"/>
                <a:ea typeface="Helvetica Neue Light"/>
              </a:rPr>
              <a:t>28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E969BBC-3B0D-4C81-8E6F-654D03E2F9CC}" type="slidenum">
              <a:rPr lang="en-US" sz="1200" b="0" strike="noStrike" spc="-1">
                <a:solidFill>
                  <a:srgbClr val="FFFFFF"/>
                </a:solidFill>
                <a:latin typeface="Helvetica Neue Light"/>
                <a:ea typeface="Helvetica Neue Light"/>
              </a:rPr>
              <a:t>29</a:t>
            </a:fld>
            <a:endParaRPr lang="en-US" sz="1200" b="0" strike="noStrike" spc="-1">
              <a:latin typeface="Times New Roman"/>
            </a:endParaRPr>
          </a:p>
        </p:txBody>
      </p:sp>
      <p:sp>
        <p:nvSpPr>
          <p:cNvPr id="430" name="Google Shape;276;p4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r>
              <a:rPr lang="en-US" sz="1100" b="0" strike="noStrike" spc="-1" dirty="0">
                <a:solidFill>
                  <a:srgbClr val="FFFFFF"/>
                </a:solidFill>
                <a:latin typeface="Helvetica Neue Light"/>
                <a:ea typeface="Helvetica Neue Light"/>
              </a:rPr>
              <a:t>Big picture look at</a:t>
            </a:r>
            <a:endParaRPr lang="en-US" sz="1100" b="0" strike="noStrike" spc="-1" dirty="0">
              <a:latin typeface="Arial"/>
            </a:endParaRPr>
          </a:p>
          <a:p>
            <a:pPr marL="63360">
              <a:lnSpc>
                <a:spcPct val="100000"/>
              </a:lnSpc>
              <a:tabLst>
                <a:tab pos="0" algn="l"/>
              </a:tabLst>
            </a:pPr>
            <a:endParaRPr lang="en-US" sz="1100" b="0" strike="noStrike" spc="-1" dirty="0">
              <a:latin typeface="Arial"/>
            </a:endParaRPr>
          </a:p>
          <a:p>
            <a:pPr marL="63360">
              <a:lnSpc>
                <a:spcPct val="100000"/>
              </a:lnSpc>
              <a:tabLst>
                <a:tab pos="0" algn="l"/>
              </a:tabLst>
            </a:pPr>
            <a:r>
              <a:rPr lang="en-US" sz="1800" b="1" strike="noStrike" spc="-1" dirty="0">
                <a:solidFill>
                  <a:srgbClr val="FFFFFF"/>
                </a:solidFill>
                <a:latin typeface="Helvetica Neue"/>
                <a:ea typeface="Helvetica Neue"/>
              </a:rPr>
              <a:t>Terraform Command Flow</a:t>
            </a:r>
            <a:endParaRPr lang="en-US" sz="1800" b="0" strike="noStrike" spc="-1" dirty="0">
              <a:latin typeface="Arial"/>
            </a:endParaRPr>
          </a:p>
        </p:txBody>
      </p:sp>
      <p:pic>
        <p:nvPicPr>
          <p:cNvPr id="431" name="Google Shape;277;p40"/>
          <p:cNvPicPr/>
          <p:nvPr/>
        </p:nvPicPr>
        <p:blipFill>
          <a:blip r:embed="rId3"/>
          <a:stretch/>
        </p:blipFill>
        <p:spPr>
          <a:xfrm>
            <a:off x="2509560" y="1260"/>
            <a:ext cx="6634440" cy="51422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181" name="Google Shape;181;p29"/>
          <p:cNvGrpSpPr/>
          <p:nvPr/>
        </p:nvGrpSpPr>
        <p:grpSpPr>
          <a:xfrm>
            <a:off x="350200" y="3606154"/>
            <a:ext cx="8321882" cy="492162"/>
            <a:chOff x="350200" y="3529244"/>
            <a:chExt cx="8321882" cy="492162"/>
          </a:xfrm>
        </p:grpSpPr>
        <p:pic>
          <p:nvPicPr>
            <p:cNvPr id="182" name="Google Shape;182;p29"/>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183" name="Google Shape;183;p29"/>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184" name="Google Shape;184;p29"/>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185" name="Google Shape;185;p29"/>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186" name="Google Shape;186;p29"/>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187" name="Google Shape;187;p29"/>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188" name="Google Shape;188;p29"/>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189" name="Google Shape;189;p29"/>
          <p:cNvGrpSpPr/>
          <p:nvPr/>
        </p:nvGrpSpPr>
        <p:grpSpPr>
          <a:xfrm>
            <a:off x="586591" y="1357863"/>
            <a:ext cx="8160331" cy="461249"/>
            <a:chOff x="586591" y="1357863"/>
            <a:chExt cx="8160331" cy="461249"/>
          </a:xfrm>
        </p:grpSpPr>
        <p:pic>
          <p:nvPicPr>
            <p:cNvPr id="190" name="Google Shape;190;p29"/>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191" name="Google Shape;191;p29"/>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192" name="Google Shape;192;p29"/>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193" name="Google Shape;193;p29"/>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194" name="Google Shape;194;p29"/>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195" name="Google Shape;195;p29"/>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196" name="Google Shape;196;p29"/>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197" name="Google Shape;197;p29"/>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198" name="Google Shape;198;p29"/>
          <p:cNvGrpSpPr/>
          <p:nvPr/>
        </p:nvGrpSpPr>
        <p:grpSpPr>
          <a:xfrm>
            <a:off x="556773" y="2046712"/>
            <a:ext cx="8190148" cy="514761"/>
            <a:chOff x="556773" y="2048915"/>
            <a:chExt cx="8190148" cy="514761"/>
          </a:xfrm>
        </p:grpSpPr>
        <p:pic>
          <p:nvPicPr>
            <p:cNvPr id="199" name="Google Shape;199;p29"/>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200" name="Google Shape;200;p29"/>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201" name="Google Shape;201;p29"/>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202" name="Google Shape;202;p29"/>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203" name="Google Shape;203;p29"/>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204" name="Google Shape;204;p29"/>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205" name="Google Shape;205;p29"/>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206" name="Google Shape;206;p29"/>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207" name="Google Shape;207;p29"/>
          <p:cNvGrpSpPr/>
          <p:nvPr/>
        </p:nvGrpSpPr>
        <p:grpSpPr>
          <a:xfrm>
            <a:off x="556774" y="2789071"/>
            <a:ext cx="8224342" cy="665684"/>
            <a:chOff x="556774" y="2749417"/>
            <a:chExt cx="8224342" cy="665684"/>
          </a:xfrm>
        </p:grpSpPr>
        <p:pic>
          <p:nvPicPr>
            <p:cNvPr id="208" name="Google Shape;208;p29"/>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209" name="Google Shape;209;p29"/>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210" name="Google Shape;210;p29"/>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211" name="Google Shape;211;p29"/>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212" name="Google Shape;212;p29"/>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213" name="Google Shape;213;p29"/>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214" name="Google Shape;214;p29"/>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215" name="Google Shape;215;p29"/>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216" name="Google Shape;216;p29"/>
          <p:cNvGrpSpPr/>
          <p:nvPr/>
        </p:nvGrpSpPr>
        <p:grpSpPr>
          <a:xfrm>
            <a:off x="602493" y="4402115"/>
            <a:ext cx="8132228" cy="457201"/>
            <a:chOff x="602493" y="4402115"/>
            <a:chExt cx="8132228" cy="457201"/>
          </a:xfrm>
        </p:grpSpPr>
        <p:pic>
          <p:nvPicPr>
            <p:cNvPr id="217" name="Google Shape;217;p29"/>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218" name="Google Shape;218;p29"/>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219" name="Google Shape;219;p29"/>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220" name="Google Shape;220;p29"/>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221" name="Google Shape;221;p29"/>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222" name="Google Shape;222;p29"/>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223" name="Google Shape;223;p29"/>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224" name="Google Shape;224;p29"/>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225" name="Google Shape;22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8</a:t>
            </a: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init</a:t>
            </a:r>
            <a:endParaRPr lang="en-US" sz="2400" b="0" strike="noStrike" spc="-1">
              <a:latin typeface="Arial"/>
            </a:endParaRPr>
          </a:p>
        </p:txBody>
      </p:sp>
      <p:sp>
        <p:nvSpPr>
          <p:cNvPr id="43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A special command, run before other commands/operations</a:t>
            </a:r>
          </a:p>
          <a:p>
            <a:pPr marL="63720" indent="0">
              <a:lnSpc>
                <a:spcPct val="90000"/>
              </a:lnSpc>
              <a:buClr>
                <a:srgbClr val="000000"/>
              </a:buClr>
            </a:pPr>
            <a:endParaRPr lang="en-US" sz="1800" b="0" strike="noStrike" spc="-1" dirty="0">
              <a:latin typeface="Arial"/>
            </a:endParaRPr>
          </a:p>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What does it do?</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Downloads required provider packages, modules</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Initializes state</a:t>
            </a:r>
            <a:endParaRPr lang="en-US" sz="18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Local state: ensuring local state file(s) exist</a:t>
            </a:r>
            <a:endParaRPr lang="en-US" sz="17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Remote state: more complex initialization (more on remote state later)</a:t>
            </a:r>
            <a:endParaRPr lang="en-US" sz="17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Basic syntax check</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Idempotent</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Remember the </a:t>
            </a:r>
            <a:r>
              <a:rPr lang="en-US" sz="1800" b="1" strike="noStrike" spc="-1" dirty="0">
                <a:solidFill>
                  <a:srgbClr val="000000"/>
                </a:solidFill>
                <a:latin typeface="Helvetica Neue Light"/>
                <a:ea typeface="Consolas"/>
              </a:rPr>
              <a:t>.terraform</a:t>
            </a:r>
            <a:r>
              <a:rPr lang="en-US" sz="1800" b="0" strike="noStrike" spc="-1" dirty="0">
                <a:solidFill>
                  <a:srgbClr val="000000"/>
                </a:solidFill>
                <a:latin typeface="Helvetica Neue Light"/>
                <a:ea typeface="Helvetica Neue Light"/>
              </a:rPr>
              <a:t>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Consolas"/>
              </a:rPr>
              <a:t>The </a:t>
            </a:r>
            <a:r>
              <a:rPr lang="en-US" sz="1800" b="1" strike="noStrike" spc="-1" dirty="0" err="1">
                <a:solidFill>
                  <a:srgbClr val="000000"/>
                </a:solidFill>
                <a:latin typeface="Helvetica Neue Light"/>
                <a:ea typeface="Consolas"/>
              </a:rPr>
              <a:t>init</a:t>
            </a:r>
            <a:r>
              <a:rPr lang="en-US" sz="1800" b="0" strike="noStrike" spc="-1" dirty="0">
                <a:solidFill>
                  <a:srgbClr val="000000"/>
                </a:solidFill>
                <a:latin typeface="Helvetica Neue Light"/>
                <a:ea typeface="Helvetica Neue Light"/>
              </a:rPr>
              <a:t> command downloads the provider packages and modules to this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Also where state files live.</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43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A15B49A-0789-4356-B9D9-2A8503BFAD96}" type="slidenum">
              <a:rPr lang="en-US" sz="1200" b="0" strike="noStrike" spc="-1">
                <a:solidFill>
                  <a:srgbClr val="FFFFFF"/>
                </a:solidFill>
                <a:latin typeface="Helvetica Neue Light"/>
                <a:ea typeface="Helvetica Neue Light"/>
              </a:rPr>
              <a:t>30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3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3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3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1: First Terraform Project</a:t>
            </a:r>
            <a:endParaRPr lang="en-US" sz="2400" b="0" strike="noStrike" spc="-1">
              <a:latin typeface="Arial"/>
            </a:endParaRPr>
          </a:p>
        </p:txBody>
      </p:sp>
      <p:sp>
        <p:nvSpPr>
          <p:cNvPr id="43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3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979DD2-3528-44A6-B337-3555398A90C6}" type="slidenum">
              <a:rPr lang="en-US" sz="1200" b="0" strike="noStrike" spc="-1">
                <a:solidFill>
                  <a:srgbClr val="FFFFFF"/>
                </a:solidFill>
                <a:latin typeface="Helvetica Neue Light"/>
                <a:ea typeface="Helvetica Neue Light"/>
              </a:rPr>
              <a:t>31</a:t>
            </a:fld>
            <a:endParaRPr lang="en-US"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Extending Your Project</a:t>
            </a:r>
            <a:endParaRPr lang="en-US" sz="2400" b="0" strike="noStrike" spc="-1">
              <a:latin typeface="Arial"/>
            </a:endParaRPr>
          </a:p>
        </p:txBody>
      </p:sp>
      <p:sp>
        <p:nvSpPr>
          <p:cNvPr id="43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Input Variables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Locals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Data Sources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Provisioners</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remote-exec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local-exec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err="1">
                <a:solidFill>
                  <a:srgbClr val="000000"/>
                </a:solidFill>
                <a:latin typeface="Consolas"/>
                <a:ea typeface="Consolas"/>
              </a:rPr>
              <a:t>null_resource</a:t>
            </a:r>
            <a:endParaRPr lang="en-US" sz="2000" b="0" strike="noStrike" spc="-1" dirty="0">
              <a:latin typeface="Arial"/>
            </a:endParaRPr>
          </a:p>
          <a:p>
            <a:pPr>
              <a:lnSpc>
                <a:spcPct val="90000"/>
              </a:lnSpc>
              <a:tabLst>
                <a:tab pos="0" algn="l"/>
              </a:tabLst>
            </a:pPr>
            <a:endParaRPr lang="en-US" sz="2000" b="0" strike="noStrike" spc="-1" dirty="0">
              <a:latin typeface="Arial"/>
            </a:endParaRPr>
          </a:p>
        </p:txBody>
      </p:sp>
      <p:sp>
        <p:nvSpPr>
          <p:cNvPr id="44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1D7E83-0972-4CD5-A7C3-A7CB7AFFA77D}" type="slidenum">
              <a:rPr lang="en-US" sz="1200" b="0" strike="noStrike" spc="-1">
                <a:solidFill>
                  <a:srgbClr val="FFFFFF"/>
                </a:solidFill>
                <a:latin typeface="Helvetica Neue Light"/>
                <a:ea typeface="Helvetica Neue Light"/>
              </a:rPr>
              <a:t>32</a:t>
            </a:fld>
            <a:endParaRPr lang="en-US" sz="1200" b="0" strike="noStrike" spc="-1">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Input Variables</a:t>
            </a:r>
            <a:endParaRPr lang="en-US" sz="2400" b="0" strike="noStrike" spc="-1">
              <a:latin typeface="Arial"/>
            </a:endParaRPr>
          </a:p>
        </p:txBody>
      </p:sp>
      <p:sp>
        <p:nvSpPr>
          <p:cNvPr id="442"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Enable interchangeable values to be stored centrally and referenced single or multiple times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Similar to variables in other languages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Declared in </a:t>
            </a:r>
            <a:r>
              <a:rPr lang="en-US" sz="2000" b="1" strike="noStrike" spc="-1" dirty="0">
                <a:solidFill>
                  <a:srgbClr val="000000"/>
                </a:solidFill>
                <a:latin typeface="Consolas"/>
                <a:ea typeface="Consolas"/>
              </a:rPr>
              <a:t>variable</a:t>
            </a:r>
            <a:r>
              <a:rPr lang="en-US" sz="2000" b="0" strike="noStrike" spc="-1" dirty="0">
                <a:solidFill>
                  <a:srgbClr val="000000"/>
                </a:solidFill>
                <a:latin typeface="Helvetica Neue Light"/>
                <a:ea typeface="Helvetica Neue Light"/>
              </a:rPr>
              <a:t> blocks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Parsed first</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Cannot interpolate or reference other variables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Allow for default values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Optionally specify value type, e.g.,</a:t>
            </a:r>
            <a:endParaRPr lang="en-US" sz="2000" b="0" strike="noStrike" spc="-1" dirty="0">
              <a:latin typeface="Arial"/>
            </a:endParaRPr>
          </a:p>
          <a:p>
            <a:pPr marL="685800" lvl="1" indent="-279360">
              <a:lnSpc>
                <a:spcPct val="115000"/>
              </a:lnSpc>
              <a:buClr>
                <a:srgbClr val="000000"/>
              </a:buClr>
              <a:buFont typeface="Consolas"/>
              <a:buChar char="○"/>
            </a:pPr>
            <a:r>
              <a:rPr lang="en-US" sz="1800" b="1" strike="noStrike" spc="-1" dirty="0">
                <a:solidFill>
                  <a:srgbClr val="000000"/>
                </a:solidFill>
                <a:latin typeface="Consolas"/>
                <a:ea typeface="Consolas"/>
              </a:rPr>
              <a:t>List, Map, String</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
        <p:nvSpPr>
          <p:cNvPr id="44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BE60002-7C5B-4BF5-80A4-E85659D8FF60}" type="slidenum">
              <a:rPr lang="en-US" sz="1200" b="0" strike="noStrike" spc="-1">
                <a:solidFill>
                  <a:srgbClr val="FFFFFF"/>
                </a:solidFill>
                <a:latin typeface="Helvetica Neue Light"/>
                <a:ea typeface="Helvetica Neue Light"/>
              </a:rPr>
              <a:t>33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Example Variable Definition</a:t>
            </a:r>
            <a:endParaRPr lang="en-US" sz="2400" b="0" strike="noStrike" spc="-1">
              <a:latin typeface="Arial"/>
            </a:endParaRPr>
          </a:p>
        </p:txBody>
      </p:sp>
      <p:sp>
        <p:nvSpPr>
          <p:cNvPr id="446" name="PlaceHolder 3"/>
          <p:cNvSpPr>
            <a:spLocks noGrp="1"/>
          </p:cNvSpPr>
          <p:nvPr>
            <p:ph type="body" idx="1"/>
          </p:nvPr>
        </p:nvSpPr>
        <p:spPr>
          <a:xfrm>
            <a:off x="362464" y="1811502"/>
            <a:ext cx="8586914" cy="2398034"/>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700" b="1" strike="noStrike" spc="-1" dirty="0">
                <a:solidFill>
                  <a:srgbClr val="FF9900"/>
                </a:solidFill>
                <a:latin typeface="Courier New"/>
                <a:ea typeface="Courier New"/>
              </a:rPr>
              <a:t>variable</a:t>
            </a:r>
            <a:r>
              <a:rPr lang="en-US" sz="2700" b="1" strike="noStrike" spc="-1" dirty="0">
                <a:solidFill>
                  <a:srgbClr val="FFFFFF"/>
                </a:solidFill>
                <a:latin typeface="Courier New"/>
                <a:ea typeface="Courier New"/>
              </a:rPr>
              <a:t> </a:t>
            </a:r>
            <a:r>
              <a:rPr lang="en-US" sz="2700" b="1" strike="noStrike" spc="-1" dirty="0">
                <a:solidFill>
                  <a:srgbClr val="6FA8DC"/>
                </a:solidFill>
                <a:latin typeface="Courier New"/>
                <a:ea typeface="Courier New"/>
              </a:rPr>
              <a:t>“</a:t>
            </a:r>
            <a:r>
              <a:rPr lang="en-US" sz="2700" b="1" strike="noStrike" spc="-1" dirty="0" err="1">
                <a:solidFill>
                  <a:srgbClr val="6FA8DC"/>
                </a:solidFill>
                <a:latin typeface="Courier New"/>
                <a:ea typeface="Courier New"/>
              </a:rPr>
              <a:t>instance_size</a:t>
            </a:r>
            <a:r>
              <a:rPr lang="en-US" sz="2700" b="1" strike="noStrike" spc="-1" dirty="0">
                <a:solidFill>
                  <a:srgbClr val="6FA8DC"/>
                </a:solidFill>
                <a:latin typeface="Courier New"/>
                <a:ea typeface="Courier New"/>
              </a:rPr>
              <a:t>”</a:t>
            </a:r>
            <a:r>
              <a:rPr lang="en-US" sz="2700" b="1" strike="noStrike" spc="-1" dirty="0">
                <a:solidFill>
                  <a:srgbClr val="FFFFFF"/>
                </a:solidFill>
                <a:latin typeface="Courier New"/>
                <a:ea typeface="Courier New"/>
              </a:rPr>
              <a:t> </a:t>
            </a:r>
            <a:r>
              <a:rPr lang="en-US" sz="2700" b="1" strike="noStrike" spc="-1" dirty="0">
                <a:solidFill>
                  <a:srgbClr val="C9DAF8"/>
                </a:solidFill>
                <a:latin typeface="Courier New"/>
                <a:ea typeface="Courier New"/>
              </a:rPr>
              <a:t>{</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default</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“t2.micro”</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type</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string</a:t>
            </a:r>
            <a:endParaRPr lang="en-US" sz="2700" b="0" strike="noStrike" spc="-1" dirty="0">
              <a:latin typeface="Arial"/>
            </a:endParaRPr>
          </a:p>
          <a:p>
            <a:pPr marL="0" indent="0">
              <a:lnSpc>
                <a:spcPct val="90000"/>
              </a:lnSpc>
              <a:buNone/>
              <a:tabLst>
                <a:tab pos="0" algn="l"/>
              </a:tabLst>
            </a:pPr>
            <a:r>
              <a:rPr lang="en-US" sz="2700" b="1" strike="noStrike" spc="-1" dirty="0">
                <a:solidFill>
                  <a:srgbClr val="6AA84F"/>
                </a:solidFill>
                <a:latin typeface="Courier New"/>
                <a:ea typeface="Courier New"/>
              </a:rPr>
              <a:t>  </a:t>
            </a:r>
            <a:r>
              <a:rPr lang="en-US" sz="2700" b="1" strike="noStrike" spc="-1" dirty="0">
                <a:solidFill>
                  <a:srgbClr val="8E7CC3"/>
                </a:solidFill>
                <a:latin typeface="Courier New"/>
                <a:ea typeface="Courier New"/>
              </a:rPr>
              <a:t>description </a:t>
            </a:r>
            <a:r>
              <a:rPr lang="en-US" sz="2700" b="1" strike="noStrike" spc="-1" dirty="0">
                <a:solidFill>
                  <a:srgbClr val="C9DAF8"/>
                </a:solidFill>
                <a:latin typeface="Courier New"/>
                <a:ea typeface="Courier New"/>
              </a:rPr>
              <a:t>= </a:t>
            </a:r>
            <a:r>
              <a:rPr lang="en-US" sz="2700" b="1" strike="noStrike" spc="-1" dirty="0">
                <a:solidFill>
                  <a:srgbClr val="6AA84F"/>
                </a:solidFill>
                <a:latin typeface="Courier New"/>
                <a:ea typeface="Courier New"/>
              </a:rPr>
              <a:t>“Size of EC2 instance”</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a:t>
            </a:r>
            <a:endParaRPr lang="en-US" sz="2700" b="0" strike="noStrike" spc="-1" dirty="0">
              <a:latin typeface="Arial"/>
            </a:endParaRPr>
          </a:p>
        </p:txBody>
      </p:sp>
      <p:sp>
        <p:nvSpPr>
          <p:cNvPr id="44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9EFEB35-F767-4CCD-86B9-63EFC895E8C0}" type="slidenum">
              <a:rPr lang="en-US" sz="1200" b="0" strike="noStrike" spc="-1">
                <a:solidFill>
                  <a:srgbClr val="FFFFFF"/>
                </a:solidFill>
                <a:latin typeface="Helvetica Neue Light"/>
                <a:ea typeface="Helvetica Neue Light"/>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Locals</a:t>
            </a:r>
            <a:endParaRPr lang="en-US" sz="2400" b="0" strike="noStrike" spc="-1">
              <a:latin typeface="Arial"/>
            </a:endParaRPr>
          </a:p>
        </p:txBody>
      </p:sp>
      <p:sp>
        <p:nvSpPr>
          <p:cNvPr id="44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Mutable values that allow for interpolation and inference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a:t>
            </a:r>
            <a:r>
              <a:rPr lang="en-US" sz="2000" b="0" strike="noStrike" spc="-1" dirty="0">
                <a:solidFill>
                  <a:srgbClr val="000000"/>
                </a:solidFill>
                <a:latin typeface="Helvetica Neue Light"/>
                <a:ea typeface="Helvetica Neue Light"/>
              </a:rPr>
              <a:t> reference variables and other locals</a:t>
            </a:r>
            <a:endParaRPr lang="en-US" sz="2000" b="0" strike="noStrike" spc="-1" dirty="0">
              <a:latin typeface="Arial"/>
            </a:endParaRPr>
          </a:p>
          <a:p>
            <a:pPr>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CAN’T</a:t>
            </a:r>
            <a:r>
              <a:rPr lang="en-US" sz="2000" b="0" strike="noStrike" spc="-1" dirty="0">
                <a:solidFill>
                  <a:srgbClr val="000000"/>
                </a:solidFill>
                <a:latin typeface="Helvetica Neue Light"/>
                <a:ea typeface="Helvetica Neue Light"/>
              </a:rPr>
              <a:t> be set via arguments from the command line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Use them when a value is used in many places in your code and that value is likely to change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Don’t overuse them or your code can be difficult to read</a:t>
            </a:r>
            <a:endParaRPr lang="en-US" sz="2000" b="0" strike="noStrike" spc="-1" dirty="0">
              <a:latin typeface="Arial"/>
            </a:endParaRPr>
          </a:p>
        </p:txBody>
      </p:sp>
      <p:sp>
        <p:nvSpPr>
          <p:cNvPr id="44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A501E6B-8536-4654-9C63-4E70CECE4D2F}" type="slidenum">
              <a:rPr lang="en-US" sz="1200" b="0" strike="noStrike" spc="-1">
                <a:solidFill>
                  <a:srgbClr val="FFFFFF"/>
                </a:solidFill>
                <a:latin typeface="Helvetica Neue Light"/>
                <a:ea typeface="Helvetica Neue Light"/>
              </a:rPr>
              <a:t>35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 Definitions</a:t>
            </a:r>
            <a:endParaRPr lang="en-US" sz="2400" b="0" strike="noStrike" spc="-1">
              <a:latin typeface="Arial"/>
            </a:endParaRPr>
          </a:p>
        </p:txBody>
      </p:sp>
      <p:sp>
        <p:nvSpPr>
          <p:cNvPr id="452"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500" b="1" strike="noStrike" spc="-1" dirty="0">
                <a:solidFill>
                  <a:srgbClr val="FF9900"/>
                </a:solidFill>
                <a:latin typeface="Courier New"/>
                <a:ea typeface="Courier New"/>
              </a:rPr>
              <a:t>locals</a:t>
            </a:r>
            <a:r>
              <a:rPr lang="en-US" sz="2500" b="1" strike="noStrike" spc="-1" dirty="0">
                <a:solidFill>
                  <a:srgbClr val="FFFFFF"/>
                </a:solidFill>
                <a:latin typeface="Courier New"/>
                <a:ea typeface="Courier New"/>
              </a:rPr>
              <a:t> </a:t>
            </a:r>
            <a:r>
              <a:rPr lang="en-US" sz="2500" b="1" strike="noStrike" spc="-1" dirty="0">
                <a:solidFill>
                  <a:srgbClr val="C9DAF8"/>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“1”</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local_one</a:t>
            </a:r>
            <a:r>
              <a:rPr lang="en-US" sz="2500" b="1" strike="noStrike" spc="-1" dirty="0">
                <a:solidFill>
                  <a:srgbClr val="C9DAF8"/>
                </a:solidFill>
                <a:latin typeface="Courier New"/>
                <a:ea typeface="Courier New"/>
              </a:rPr>
              <a:t>  = local.</a:t>
            </a:r>
            <a:r>
              <a:rPr lang="en-US" sz="2500" b="1" strike="noStrike" spc="-1" dirty="0">
                <a:solidFill>
                  <a:srgbClr val="8E7CC3"/>
                </a:solidFill>
                <a:latin typeface="Courier New"/>
                <a:ea typeface="Courier New"/>
              </a:rPr>
              <a:t>one</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concat_one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a:t>
            </a:r>
            <a:r>
              <a:rPr lang="en-US" sz="2500" b="1" strike="noStrike" spc="-1" dirty="0">
                <a:solidFill>
                  <a:srgbClr val="C9DAF8"/>
                </a:solidFill>
                <a:latin typeface="Courier New"/>
                <a:ea typeface="Courier New"/>
              </a:rPr>
              <a:t>${local.</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a:t>
            </a:r>
            <a:r>
              <a:rPr lang="en-US" sz="2500" b="1" strike="noStrike" spc="-1" dirty="0">
                <a:solidFill>
                  <a:srgbClr val="70AD47"/>
                </a:solidFill>
                <a:latin typeface="Courier New"/>
                <a:ea typeface="Courier New"/>
              </a:rPr>
              <a:t>_</a:t>
            </a:r>
            <a:r>
              <a:rPr lang="en-US" sz="2500" b="1" strike="noStrike" spc="-1" dirty="0" err="1">
                <a:solidFill>
                  <a:srgbClr val="70AD47"/>
                </a:solidFill>
                <a:latin typeface="Courier New"/>
                <a:ea typeface="Courier New"/>
              </a:rPr>
              <a:t>and_one</a:t>
            </a:r>
            <a:r>
              <a:rPr lang="en-US" sz="2500" b="1" strike="noStrike" spc="-1" dirty="0">
                <a:solidFill>
                  <a:srgbClr val="6AA84F"/>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a:t>
            </a:r>
            <a:endParaRPr lang="en-US" sz="2500" b="0" strike="noStrike" spc="-1" dirty="0">
              <a:latin typeface="Arial"/>
            </a:endParaRPr>
          </a:p>
        </p:txBody>
      </p:sp>
      <p:sp>
        <p:nvSpPr>
          <p:cNvPr id="451"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2374C76-9DA0-4C89-9249-DD6E080890F5}" type="slidenum">
              <a:rPr lang="en-US" sz="1200" b="0" strike="noStrike" spc="-1">
                <a:solidFill>
                  <a:srgbClr val="FFFFFF"/>
                </a:solidFill>
                <a:latin typeface="Helvetica Neue Light"/>
                <a:ea typeface="Helvetica Neue Light"/>
              </a:rPr>
              <a:t>36</a:t>
            </a:fld>
            <a:endParaRPr lang="en-US" sz="12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a:t>
            </a:r>
            <a:endParaRPr lang="en-US" sz="2400" b="0" strike="noStrike" spc="-1">
              <a:latin typeface="Arial"/>
            </a:endParaRPr>
          </a:p>
        </p:txBody>
      </p:sp>
      <p:sp>
        <p:nvSpPr>
          <p:cNvPr id="45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Logical references to data objects stored externally to the </a:t>
            </a:r>
            <a:r>
              <a:rPr lang="en-US" sz="2000" b="1" strike="noStrike" spc="-1">
                <a:solidFill>
                  <a:srgbClr val="000000"/>
                </a:solidFill>
                <a:latin typeface="Consolas"/>
                <a:ea typeface="Consolas"/>
              </a:rPr>
              <a:t>tfstate</a:t>
            </a:r>
            <a:r>
              <a:rPr lang="en-US" sz="2000" b="0" strike="noStrike" spc="-1">
                <a:solidFill>
                  <a:srgbClr val="000000"/>
                </a:solidFill>
                <a:latin typeface="Helvetica Neue Light"/>
                <a:ea typeface="Helvetica Neue Light"/>
              </a:rPr>
              <a:t> file</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Allows you to reference resources not created by Terraform</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Current default region in AWS CLI</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AMI ID search</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ARN lookup</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VPC CIDR range</a:t>
            </a:r>
            <a:endParaRPr lang="en-US" sz="2000" b="0" strike="noStrike" spc="-1">
              <a:latin typeface="Arial"/>
            </a:endParaRPr>
          </a:p>
          <a:p>
            <a:pPr>
              <a:lnSpc>
                <a:spcPct val="90000"/>
              </a:lnSpc>
              <a:tabLst>
                <a:tab pos="0" algn="l"/>
              </a:tabLst>
            </a:pPr>
            <a:endParaRPr lang="en-US" sz="2000" b="0" strike="noStrike" spc="-1">
              <a:latin typeface="Arial"/>
            </a:endParaRPr>
          </a:p>
        </p:txBody>
      </p:sp>
      <p:sp>
        <p:nvSpPr>
          <p:cNvPr id="45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B68A920-9AC4-4623-9655-146CF4C49E80}" type="slidenum">
              <a:rPr lang="en-US" sz="1200" b="0" strike="noStrike" spc="-1">
                <a:solidFill>
                  <a:srgbClr val="FFFFFF"/>
                </a:solidFill>
                <a:latin typeface="Helvetica Neue Light"/>
                <a:ea typeface="Helvetica Neue Light"/>
              </a:rPr>
              <a:t>37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Data Source Example: AWS AMI Lookup</a:t>
            </a:r>
            <a:endParaRPr lang="en-US" sz="2400" b="0" strike="noStrike" spc="-1" dirty="0">
              <a:latin typeface="Arial"/>
            </a:endParaRPr>
          </a:p>
        </p:txBody>
      </p:sp>
      <p:sp>
        <p:nvSpPr>
          <p:cNvPr id="45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data </a:t>
            </a:r>
            <a:r>
              <a:rPr lang="en-US" sz="1400" b="1" strike="noStrike" spc="-1" dirty="0">
                <a:solidFill>
                  <a:srgbClr val="6D9EEB"/>
                </a:solidFill>
                <a:latin typeface="Courier New"/>
                <a:ea typeface="Courier New"/>
              </a:rPr>
              <a:t>"</a:t>
            </a:r>
            <a:r>
              <a:rPr lang="en-US" sz="1400" b="1" strike="noStrike" spc="-1" dirty="0" err="1">
                <a:solidFill>
                  <a:srgbClr val="6D9EEB"/>
                </a:solidFill>
                <a:latin typeface="Courier New"/>
                <a:ea typeface="Courier New"/>
              </a:rPr>
              <a:t>aws_ami</a:t>
            </a:r>
            <a:r>
              <a:rPr lang="en-US" sz="1400" b="1" strike="noStrike" spc="-1" dirty="0">
                <a:solidFill>
                  <a:srgbClr val="6D9EEB"/>
                </a:solidFill>
                <a:latin typeface="Courier New"/>
                <a:ea typeface="Courier New"/>
              </a:rPr>
              <a:t>" "latest-ubuntu"</a:t>
            </a:r>
            <a:r>
              <a:rPr lang="en-US" sz="1400" b="1" strike="noStrike" spc="-1" dirty="0">
                <a:solidFill>
                  <a:srgbClr val="FF9900"/>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err="1">
                <a:solidFill>
                  <a:srgbClr val="8E7CC3"/>
                </a:solidFill>
                <a:latin typeface="Courier New"/>
                <a:ea typeface="Courier New"/>
              </a:rPr>
              <a:t>most_recent</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true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owners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"099720109477"</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"name"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100" b="1" strike="noStrike" spc="-1" dirty="0">
                <a:solidFill>
                  <a:srgbClr val="C9DAF8"/>
                </a:solidFill>
                <a:latin typeface="Courier New"/>
                <a:ea typeface="Courier New"/>
              </a:rPr>
              <a:t>[</a:t>
            </a:r>
            <a:r>
              <a:rPr lang="en-US" sz="1100" b="1" strike="noStrike" spc="-1" dirty="0">
                <a:solidFill>
                  <a:srgbClr val="6AA84F"/>
                </a:solidFill>
                <a:latin typeface="Courier New"/>
                <a:ea typeface="Courier New"/>
              </a:rPr>
              <a:t>"ubuntu/images/</a:t>
            </a:r>
            <a:r>
              <a:rPr lang="en-US" sz="1100" b="1" strike="noStrike" spc="-1" dirty="0" err="1">
                <a:solidFill>
                  <a:srgbClr val="6AA84F"/>
                </a:solidFill>
                <a:latin typeface="Courier New"/>
                <a:ea typeface="Courier New"/>
              </a:rPr>
              <a:t>hvm-ssd</a:t>
            </a:r>
            <a:r>
              <a:rPr lang="en-US" sz="1100" b="1" strike="noStrike" spc="-1" dirty="0">
                <a:solidFill>
                  <a:srgbClr val="6AA84F"/>
                </a:solidFill>
                <a:latin typeface="Courier New"/>
                <a:ea typeface="Courier New"/>
              </a:rPr>
              <a:t>/ubuntu-xenial-16.04-amd64-server-*"</a:t>
            </a:r>
            <a:r>
              <a:rPr lang="en-US" sz="1100" b="1" strike="noStrike" spc="-1" dirty="0">
                <a:solidFill>
                  <a:srgbClr val="C9DAF8"/>
                </a:solidFill>
                <a:latin typeface="Courier New"/>
                <a:ea typeface="Courier New"/>
              </a:rPr>
              <a:t>]</a:t>
            </a:r>
            <a:endParaRPr lang="en-US" sz="1100" b="0" strike="noStrike" spc="-1" dirty="0">
              <a:latin typeface="Arial"/>
            </a:endParaRPr>
          </a:p>
          <a:p>
            <a:pPr marL="0" indent="0">
              <a:lnSpc>
                <a:spcPct val="90000"/>
              </a:lnSpc>
              <a:buNone/>
              <a:tabLst>
                <a:tab pos="0" algn="l"/>
              </a:tabLst>
            </a:pPr>
            <a:r>
              <a:rPr lang="en-US" sz="1200" b="1" strike="noStrike" spc="-1" dirty="0">
                <a:solidFill>
                  <a:srgbClr val="C9DAF8"/>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"virtualization-type"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hvm</a:t>
            </a:r>
            <a:r>
              <a:rPr lang="en-US" sz="1400" b="1" strike="noStrike" spc="-1" dirty="0">
                <a:solidFill>
                  <a:srgbClr val="6AA84F"/>
                </a:solidFill>
                <a:latin typeface="Courier New"/>
                <a:ea typeface="Courier New"/>
              </a:rPr>
              <a:t>"</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5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B7385A5-96CB-4465-BC50-55BA828B391A}" type="slidenum">
              <a:rPr lang="en-US" sz="1200" b="0" strike="noStrike" spc="-1">
                <a:solidFill>
                  <a:srgbClr val="FFFFFF"/>
                </a:solidFill>
                <a:latin typeface="Helvetica Neue Light"/>
                <a:ea typeface="Helvetica Neue Light"/>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Provisioners</a:t>
            </a:r>
            <a:endParaRPr lang="en-US" sz="2400" b="0" strike="noStrike" spc="-1">
              <a:latin typeface="Arial"/>
            </a:endParaRPr>
          </a:p>
        </p:txBody>
      </p:sp>
      <p:sp>
        <p:nvSpPr>
          <p:cNvPr id="46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Allow you to run commands during instance provisioning that are run on create, recreate, or taint correction (explained later), but not every time </a:t>
            </a:r>
            <a:r>
              <a:rPr lang="en-US" sz="1800" b="1" strike="noStrike" spc="-1" dirty="0">
                <a:solidFill>
                  <a:srgbClr val="000000"/>
                </a:solidFill>
                <a:latin typeface="Consolas"/>
                <a:ea typeface="Consolas"/>
              </a:rPr>
              <a:t>terraform apply</a:t>
            </a:r>
            <a:r>
              <a:rPr lang="en-US" sz="1800" b="0" strike="noStrike" spc="-1" dirty="0">
                <a:solidFill>
                  <a:srgbClr val="000000"/>
                </a:solidFill>
                <a:latin typeface="Helvetica Neue Light"/>
                <a:ea typeface="Helvetica Neue Light"/>
              </a:rPr>
              <a:t> is run</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Ties custom logic to idempotent resources</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Types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remote</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Connectors</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SSH</a:t>
            </a:r>
            <a:endParaRPr lang="en-US" sz="17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err="1">
                <a:solidFill>
                  <a:srgbClr val="000000"/>
                </a:solidFill>
                <a:latin typeface="Helvetica Neue Light"/>
                <a:ea typeface="Helvetica Neue Light"/>
              </a:rPr>
              <a:t>WinRM</a:t>
            </a:r>
            <a:endParaRPr lang="en-US" sz="1700" b="0" strike="noStrike" spc="-1" dirty="0">
              <a:latin typeface="Arial"/>
            </a:endParaRPr>
          </a:p>
          <a:p>
            <a:pPr>
              <a:lnSpc>
                <a:spcPct val="90000"/>
              </a:lnSpc>
              <a:tabLst>
                <a:tab pos="0" algn="l"/>
              </a:tabLst>
            </a:pPr>
            <a:endParaRPr lang="en-US" sz="1700" b="0" strike="noStrike" spc="-1" dirty="0">
              <a:latin typeface="Arial"/>
            </a:endParaRPr>
          </a:p>
        </p:txBody>
      </p:sp>
      <p:sp>
        <p:nvSpPr>
          <p:cNvPr id="46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9B2452-3D75-4150-826A-989C098C5524}" type="slidenum">
              <a:rPr lang="en-US" sz="1200" b="0" strike="noStrike" spc="-1">
                <a:solidFill>
                  <a:srgbClr val="FFFFFF"/>
                </a:solidFill>
                <a:latin typeface="Helvetica Neue Light"/>
                <a:ea typeface="Helvetica Neue Light"/>
              </a:rPr>
              <a:t>39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231" name="Google Shape;231;p30"/>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232" name="Google Shape;232;p30"/>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233" name="Google Shape;233;p30"/>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234" name="Google Shape;23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9</a:t>
            </a:r>
            <a:fld id="{00000000-1234-1234-1234-123412341234}" type="slidenum">
              <a:rPr lang="en">
                <a:solidFill>
                  <a:schemeClr val="dk1"/>
                </a:solidFill>
              </a:rPr>
              <a:t>4</a:t>
            </a:fld>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local-exec</a:t>
            </a:r>
            <a:endParaRPr lang="en-US" sz="2400" b="0" strike="noStrike" spc="-1">
              <a:latin typeface="Arial"/>
            </a:endParaRPr>
          </a:p>
        </p:txBody>
      </p:sp>
      <p:sp>
        <p:nvSpPr>
          <p:cNvPr id="464"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600" b="1" strike="noStrike" spc="-1" dirty="0">
                <a:solidFill>
                  <a:srgbClr val="FF9900"/>
                </a:solidFill>
                <a:latin typeface="Courier New"/>
                <a:ea typeface="Courier New"/>
              </a:rPr>
              <a:t>resource</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a:t>
            </a:r>
            <a:r>
              <a:rPr lang="en-US" sz="1600" b="1" strike="noStrike" spc="-1" dirty="0" err="1">
                <a:solidFill>
                  <a:srgbClr val="6FA8DC"/>
                </a:solidFill>
                <a:latin typeface="Courier New"/>
                <a:ea typeface="Courier New"/>
              </a:rPr>
              <a:t>aws_instance</a:t>
            </a:r>
            <a:r>
              <a:rPr lang="en-US" sz="1600" b="1" strike="noStrike" spc="-1" dirty="0">
                <a:solidFill>
                  <a:srgbClr val="6FA8DC"/>
                </a:solidFill>
                <a:latin typeface="Courier New"/>
                <a:ea typeface="Courier New"/>
              </a:rPr>
              <a:t>” “web”</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ami</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“ami-19827362728”</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instance_type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“t2.micro”</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tags</a:t>
            </a: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Name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“my-first-instance”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p>
          <a:p>
            <a:pPr marL="0" indent="0">
              <a:lnSpc>
                <a:spcPct val="90000"/>
              </a:lnSpc>
              <a:buNone/>
              <a:tabLst>
                <a:tab pos="0" algn="l"/>
              </a:tabLst>
            </a:pP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FF9900"/>
                </a:solidFill>
                <a:latin typeface="Courier New"/>
                <a:ea typeface="Courier New"/>
              </a:rPr>
              <a:t>provisioner</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“local-exec”</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command</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“echo ‘created 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a:t>
            </a:r>
            <a:endParaRPr lang="en-US" sz="1600" b="0" strike="noStrike" spc="-1" dirty="0">
              <a:latin typeface="Arial"/>
            </a:endParaRPr>
          </a:p>
        </p:txBody>
      </p:sp>
      <p:sp>
        <p:nvSpPr>
          <p:cNvPr id="46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0184CA-DD1A-47D3-84D4-3E86C74A1679}" type="slidenum">
              <a:rPr lang="en-US" sz="1200" b="0" strike="noStrike" spc="-1">
                <a:solidFill>
                  <a:srgbClr val="FFFFFF"/>
                </a:solidFill>
                <a:latin typeface="Helvetica Neue Light"/>
                <a:ea typeface="Helvetica Neue Light"/>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Provisioner Example: </a:t>
            </a:r>
            <a:r>
              <a:rPr lang="en-US" sz="2400" b="1" strike="noStrike" spc="-1" dirty="0">
                <a:solidFill>
                  <a:srgbClr val="233445"/>
                </a:solidFill>
                <a:latin typeface="Consolas"/>
                <a:ea typeface="Consolas"/>
              </a:rPr>
              <a:t>remote-exec</a:t>
            </a:r>
            <a:endParaRPr lang="en-US" sz="2400" b="0" strike="noStrike" spc="-1" dirty="0">
              <a:latin typeface="Arial"/>
            </a:endParaRPr>
          </a:p>
        </p:txBody>
      </p:sp>
      <p:sp>
        <p:nvSpPr>
          <p:cNvPr id="467"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resource</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a:t>
            </a:r>
            <a:r>
              <a:rPr lang="en-US" sz="1400" b="1" strike="noStrike" spc="-1" dirty="0" err="1">
                <a:solidFill>
                  <a:srgbClr val="6FA8DC"/>
                </a:solidFill>
                <a:latin typeface="Courier New"/>
                <a:ea typeface="Courier New"/>
              </a:rPr>
              <a:t>aws_instance</a:t>
            </a:r>
            <a:r>
              <a:rPr lang="en-US" sz="1400" b="1" strike="noStrike" spc="-1" dirty="0">
                <a:solidFill>
                  <a:srgbClr val="6FA8DC"/>
                </a:solidFill>
                <a:latin typeface="Courier New"/>
                <a:ea typeface="Courier New"/>
              </a:rPr>
              <a:t>” “web”</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a:t>
            </a:r>
          </a:p>
          <a:p>
            <a:pPr marL="0" indent="0">
              <a:lnSpc>
                <a:spcPct val="90000"/>
              </a:lnSpc>
              <a:buNone/>
              <a:tabLst>
                <a:tab pos="0" algn="l"/>
              </a:tabLst>
            </a:pP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FF9900"/>
                </a:solidFill>
                <a:latin typeface="Courier New"/>
                <a:ea typeface="Courier New"/>
              </a:rPr>
              <a:t>provisioner</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“remote-exec”</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inline</a:t>
            </a:r>
            <a:r>
              <a:rPr lang="en-US" sz="1400" b="1" strike="noStrike" spc="-1" dirty="0">
                <a:solidFill>
                  <a:srgbClr val="C9DAF8"/>
                </a:solidFill>
                <a:latin typeface="Courier New"/>
                <a:ea typeface="Courier New"/>
              </a:rPr>
              <a:t> =</a:t>
            </a:r>
            <a:r>
              <a:rPr lang="en-US" sz="1400" b="1" strike="noStrike" spc="-1" dirty="0">
                <a:solidFill>
                  <a:srgbClr val="6AA84F"/>
                </a:solidFill>
                <a:latin typeface="Courier New"/>
                <a:ea typeface="Courier New"/>
              </a:rPr>
              <a:t> ["</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sed -</a:t>
            </a:r>
            <a:r>
              <a:rPr lang="en-US" sz="1400" b="1" strike="noStrike" spc="-1" dirty="0" err="1">
                <a:solidFill>
                  <a:srgbClr val="6AA84F"/>
                </a:solidFill>
                <a:latin typeface="Courier New"/>
                <a:ea typeface="Courier New"/>
              </a:rPr>
              <a:t>i</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's/^</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 yes/'    /</a:t>
            </a:r>
            <a:r>
              <a:rPr lang="en-US" sz="1400" b="1" strike="noStrike" spc="-1" dirty="0" err="1">
                <a:solidFill>
                  <a:srgbClr val="6AA84F"/>
                </a:solidFill>
                <a:latin typeface="Courier New"/>
                <a:ea typeface="Courier New"/>
              </a:rPr>
              <a:t>etc</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sshd_config</a:t>
            </a:r>
            <a:r>
              <a:rPr lang="en-US" sz="1400" b="1" strike="noStrike" spc="-1" dirty="0">
                <a:solidFill>
                  <a:srgbClr val="6AA84F"/>
                </a:solidFill>
                <a:latin typeface="Courier New"/>
                <a:ea typeface="Courier New"/>
              </a:rPr>
              <a: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service </a:t>
            </a:r>
            <a:r>
              <a:rPr lang="en-US" sz="1400" b="1" strike="noStrike" spc="-1" dirty="0" err="1">
                <a:solidFill>
                  <a:srgbClr val="6AA84F"/>
                </a:solidFill>
                <a:latin typeface="Courier New"/>
                <a:ea typeface="Courier New"/>
              </a:rPr>
              <a:t>sshd</a:t>
            </a:r>
            <a:r>
              <a:rPr lang="en-US" sz="1400" b="1" strike="noStrike" spc="-1" dirty="0">
                <a:solidFill>
                  <a:srgbClr val="6AA84F"/>
                </a:solidFill>
                <a:latin typeface="Courier New"/>
                <a:ea typeface="Courier New"/>
              </a:rPr>
              <a:t> restart",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wget</a:t>
            </a:r>
            <a:r>
              <a:rPr lang="en-US" sz="1400" b="1" strike="noStrike" spc="-1" dirty="0">
                <a:solidFill>
                  <a:srgbClr val="6AA84F"/>
                </a:solidFill>
                <a:latin typeface="Courier New"/>
                <a:ea typeface="Courier New"/>
              </a:rPr>
              <a:t> https://repo.anaconda.com/Anaconda3-Linux-x86_64.sh",</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sh</a:t>
            </a:r>
            <a:r>
              <a:rPr lang="en-US" sz="1400" b="1" strike="noStrike" spc="-1" dirty="0">
                <a:solidFill>
                  <a:srgbClr val="6AA84F"/>
                </a:solidFill>
                <a:latin typeface="Courier New"/>
                <a:ea typeface="Courier New"/>
              </a:rPr>
              <a:t> Anaconda3-Linux-x86_64.sh -b"]</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6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1C218DC-90FC-4170-9C65-FB3FDC89FE55}" type="slidenum">
              <a:rPr lang="en-US" sz="1200" b="0" strike="noStrike" spc="-1">
                <a:solidFill>
                  <a:srgbClr val="FFFFFF"/>
                </a:solidFill>
                <a:latin typeface="Helvetica Neue Light"/>
                <a:ea typeface="Helvetica Neue Light"/>
              </a:rPr>
              <a:t>41</a:t>
            </a:fld>
            <a:endParaRPr lang="en-US" sz="12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null_resource</a:t>
            </a:r>
            <a:endParaRPr lang="en-US" sz="2400" b="0" strike="noStrike" spc="-1">
              <a:latin typeface="Arial"/>
            </a:endParaRPr>
          </a:p>
        </p:txBody>
      </p:sp>
      <p:sp>
        <p:nvSpPr>
          <p:cNvPr id="470" name="PlaceHolder 3"/>
          <p:cNvSpPr>
            <a:spLocks noGrp="1"/>
          </p:cNvSpPr>
          <p:nvPr>
            <p:ph type="body" idx="1"/>
          </p:nvPr>
        </p:nvSpPr>
        <p:spPr>
          <a:xfrm>
            <a:off x="0" y="1333450"/>
            <a:ext cx="9143999" cy="3810049"/>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b="0" strike="noStrike" spc="-1" dirty="0">
              <a:latin typeface="Arial"/>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pc="-1" dirty="0">
              <a:solidFill>
                <a:srgbClr val="FF9900"/>
              </a:solidFill>
              <a:latin typeface="Courier New"/>
              <a:ea typeface="Courier New"/>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“first-</a:t>
            </a:r>
            <a:r>
              <a:rPr lang="en-US" sz="2000" b="1" strike="noStrike" spc="-1" dirty="0" err="1">
                <a:solidFill>
                  <a:srgbClr val="6FA8DC"/>
                </a:solidFill>
                <a:latin typeface="Courier New"/>
                <a:ea typeface="Courier New"/>
              </a:rPr>
              <a:t>tf</a:t>
            </a:r>
            <a:r>
              <a:rPr lang="en-US" sz="2000" b="1" strike="noStrike" spc="-1" dirty="0">
                <a:solidFill>
                  <a:srgbClr val="6FA8DC"/>
                </a:solidFill>
                <a:latin typeface="Courier New"/>
                <a:ea typeface="Courier New"/>
              </a:rPr>
              <a:t>-run”</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“local-exec”</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command</a:t>
            </a:r>
            <a:r>
              <a:rPr lang="en-US" sz="2000" b="1" strike="noStrike" spc="-1" dirty="0">
                <a:solidFill>
                  <a:srgbClr val="C9DAF8"/>
                </a:solidFill>
                <a:latin typeface="Courier New"/>
                <a:ea typeface="Courier New"/>
              </a:rPr>
              <a:t> = </a:t>
            </a:r>
            <a:r>
              <a:rPr lang="en-US" sz="2000" b="1" strike="noStrike" spc="-1" dirty="0">
                <a:solidFill>
                  <a:srgbClr val="6AA84F"/>
                </a:solidFill>
                <a:latin typeface="Courier New"/>
                <a:ea typeface="Courier New"/>
              </a:rPr>
              <a:t>“echo ‘this will run on first </a:t>
            </a:r>
            <a:r>
              <a:rPr lang="en-US" sz="2000" b="1" strike="noStrike" spc="-1" dirty="0" err="1">
                <a:solidFill>
                  <a:srgbClr val="6AA84F"/>
                </a:solidFill>
                <a:latin typeface="Courier New"/>
                <a:ea typeface="Courier New"/>
              </a:rPr>
              <a:t>tf</a:t>
            </a:r>
            <a:r>
              <a:rPr lang="en-US" sz="2000" b="1" spc="-1" dirty="0">
                <a:solidFill>
                  <a:srgbClr val="6AA84F"/>
                </a:solidFill>
                <a:latin typeface="Courier New"/>
                <a:ea typeface="Courier New"/>
              </a:rPr>
              <a:t> </a:t>
            </a:r>
            <a:r>
              <a:rPr lang="en-US" sz="2000" b="1" strike="noStrike" spc="-1" dirty="0">
                <a:solidFill>
                  <a:srgbClr val="6AA84F"/>
                </a:solidFill>
                <a:latin typeface="Courier New"/>
                <a:ea typeface="Courier New"/>
              </a:rPr>
              <a:t>apply’”</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46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4F3F0CB-6B5C-4745-A5FA-F72A12948E22}" type="slidenum">
              <a:rPr lang="en-US" sz="1200" b="0" strike="noStrike" spc="-1">
                <a:solidFill>
                  <a:srgbClr val="FFFFFF"/>
                </a:solidFill>
                <a:latin typeface="Helvetica Neue Light"/>
                <a:ea typeface="Helvetica Neue Light"/>
              </a:rPr>
              <a:t>42</a:t>
            </a:fld>
            <a:endParaRPr lang="en-US" sz="1200" b="0" strike="noStrike" spc="-1">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2: Using Variables</a:t>
            </a:r>
            <a:endParaRPr lang="en-US" sz="2400" b="0" strike="noStrike" spc="-1">
              <a:latin typeface="Arial"/>
            </a:endParaRPr>
          </a:p>
        </p:txBody>
      </p:sp>
      <p:sp>
        <p:nvSpPr>
          <p:cNvPr id="472"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2</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7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1FBCDA-2A42-4FEF-BCBC-DC635BEFEF7F}" type="slidenum">
              <a:rPr lang="en-US" sz="1200" b="0" strike="noStrike" spc="-1">
                <a:solidFill>
                  <a:srgbClr val="FFFFFF"/>
                </a:solidFill>
                <a:latin typeface="Helvetica Neue Light"/>
                <a:ea typeface="Helvetica Neue Light"/>
              </a:rPr>
              <a:t>43</a:t>
            </a:fld>
            <a:endParaRPr lang="en-US" sz="1200" b="0" strike="noStrike" spc="-1">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Terraform Works</a:t>
            </a:r>
            <a:endParaRPr lang="en-US" sz="2400" b="0" strike="noStrike" spc="-1">
              <a:latin typeface="Arial"/>
            </a:endParaRPr>
          </a:p>
        </p:txBody>
      </p:sp>
      <p:sp>
        <p:nvSpPr>
          <p:cNvPr id="475"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State and how to query it</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Computing plans</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Executing plans (</a:t>
            </a:r>
            <a:r>
              <a:rPr lang="en-US" sz="2000" b="1" strike="noStrike" spc="-1">
                <a:solidFill>
                  <a:srgbClr val="000000"/>
                </a:solidFill>
                <a:latin typeface="Consolas"/>
                <a:ea typeface="Consolas"/>
              </a:rPr>
              <a:t>terraform apply</a:t>
            </a:r>
            <a:r>
              <a:rPr lang="en-US" sz="2000" b="0" strike="noStrike" spc="-1">
                <a:solidFill>
                  <a:srgbClr val="000000"/>
                </a:solidFill>
                <a:latin typeface="Helvetica Neue Light"/>
                <a:ea typeface="Helvetica Neue Light"/>
              </a:rPr>
              <a:t>)</a:t>
            </a:r>
            <a:endParaRPr lang="en-US" sz="2000" b="0" strike="noStrike" spc="-1">
              <a:latin typeface="Arial"/>
            </a:endParaRPr>
          </a:p>
        </p:txBody>
      </p:sp>
      <p:sp>
        <p:nvSpPr>
          <p:cNvPr id="47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81A0337-D0CB-4F2A-B28B-70C40B906B16}" type="slidenum">
              <a:rPr lang="en-US" sz="1200" b="0" strike="noStrike" spc="-1">
                <a:solidFill>
                  <a:srgbClr val="FFFFFF"/>
                </a:solidFill>
                <a:latin typeface="Helvetica Neue Light"/>
                <a:ea typeface="Helvetica Neue Light"/>
              </a:rPr>
              <a:t>44</a:t>
            </a:fld>
            <a:endParaRPr lang="en-US" sz="1200" b="0" strike="noStrike" spc="-1">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State</a:t>
            </a:r>
            <a:endParaRPr lang="en-US" sz="2400" b="0" strike="noStrike" spc="-1">
              <a:latin typeface="Arial"/>
            </a:endParaRPr>
          </a:p>
        </p:txBody>
      </p:sp>
      <p:sp>
        <p:nvSpPr>
          <p:cNvPr id="47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Stores information about resources that are created by Terraform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Also includes values computed by the provider APIs</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Local file</a:t>
            </a:r>
            <a:endParaRPr lang="en-US" sz="2000" b="0" strike="noStrike" spc="-1">
              <a:latin typeface="Arial"/>
            </a:endParaRPr>
          </a:p>
          <a:p>
            <a:pPr marL="685800" lvl="1" indent="-291960">
              <a:lnSpc>
                <a:spcPct val="90000"/>
              </a:lnSpc>
              <a:buClr>
                <a:srgbClr val="000000"/>
              </a:buClr>
              <a:buFont typeface="Consolas"/>
              <a:buChar char="○"/>
              <a:tabLst>
                <a:tab pos="0" algn="l"/>
              </a:tabLst>
            </a:pPr>
            <a:r>
              <a:rPr lang="en-US" sz="2000" b="1" strike="noStrike" spc="-1">
                <a:solidFill>
                  <a:srgbClr val="000000"/>
                </a:solidFill>
                <a:latin typeface="Consolas"/>
                <a:ea typeface="Consolas"/>
              </a:rPr>
              <a:t>.tfstate</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Consolas"/>
              <a:buChar char="●"/>
              <a:tabLst>
                <a:tab pos="0" algn="l"/>
              </a:tabLst>
            </a:pPr>
            <a:r>
              <a:rPr lang="en-US" sz="2000" b="0" strike="noStrike" spc="-1">
                <a:solidFill>
                  <a:srgbClr val="000000"/>
                </a:solidFill>
                <a:latin typeface="Helvetica Neue Light"/>
                <a:ea typeface="Helvetica Neue Light"/>
              </a:rPr>
              <a:t>Or backends are also available…</a:t>
            </a:r>
            <a:endParaRPr lang="en-US" sz="2000" b="0" strike="noStrike" spc="-1">
              <a:latin typeface="Arial"/>
            </a:endParaRPr>
          </a:p>
        </p:txBody>
      </p:sp>
      <p:sp>
        <p:nvSpPr>
          <p:cNvPr id="47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C8DA31D-96B5-493F-8181-DE93F68BB36C}" type="slidenum">
              <a:rPr lang="en-US" sz="1200" b="0" strike="noStrike" spc="-1">
                <a:solidFill>
                  <a:srgbClr val="FFFFFF"/>
                </a:solidFill>
                <a:latin typeface="Helvetica Neue Light"/>
                <a:ea typeface="Helvetica Neue Light"/>
              </a:rPr>
              <a:t>45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a:t>
            </a:r>
            <a:endParaRPr lang="en-US" sz="2400" b="0" strike="noStrike" spc="-1">
              <a:latin typeface="Arial"/>
            </a:endParaRPr>
          </a:p>
        </p:txBody>
      </p:sp>
      <p:sp>
        <p:nvSpPr>
          <p:cNvPr id="48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Determines how state is loaded and how operations like </a:t>
            </a:r>
            <a:r>
              <a:rPr lang="en-US" sz="2000" b="1" strike="noStrike" spc="-1" dirty="0">
                <a:solidFill>
                  <a:srgbClr val="000000"/>
                </a:solidFill>
                <a:latin typeface="Consolas"/>
                <a:ea typeface="Consolas"/>
              </a:rPr>
              <a:t>apply</a:t>
            </a:r>
            <a:r>
              <a:rPr lang="en-US" sz="2000" b="0" strike="noStrike" spc="-1" dirty="0">
                <a:solidFill>
                  <a:srgbClr val="000000"/>
                </a:solidFill>
                <a:latin typeface="Helvetica Neue Light"/>
                <a:ea typeface="Helvetica Neue Light"/>
              </a:rPr>
              <a:t> are executed</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Enables non-local file state storage, remote execution, etc.</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Why use a backend?	</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Can store the state remotely</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Some backends, e.g., </a:t>
            </a:r>
            <a:r>
              <a:rPr lang="en-US" sz="2000" b="0" i="1" strike="noStrike" spc="-1" dirty="0">
                <a:solidFill>
                  <a:srgbClr val="000000"/>
                </a:solidFill>
                <a:latin typeface="Helvetica Neue Light"/>
                <a:ea typeface="Helvetica Neue Light"/>
              </a:rPr>
              <a:t>Terraform Cloud </a:t>
            </a:r>
            <a:r>
              <a:rPr lang="en-US" sz="2000" b="0" strike="noStrike" spc="-1" dirty="0">
                <a:solidFill>
                  <a:srgbClr val="000000"/>
                </a:solidFill>
                <a:latin typeface="Helvetica Neue Light"/>
                <a:ea typeface="Helvetica Neue Light"/>
              </a:rPr>
              <a:t>automatically store all revisions</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Keep sensitive information off local disk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Remote operations</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Apply can take a </a:t>
            </a:r>
            <a:r>
              <a:rPr lang="en-US" sz="2000" b="0" i="1" strike="noStrike" spc="-1" dirty="0">
                <a:solidFill>
                  <a:srgbClr val="000000"/>
                </a:solidFill>
                <a:latin typeface="Helvetica Neue Light"/>
                <a:ea typeface="Helvetica Neue Light"/>
              </a:rPr>
              <a:t>LONG</a:t>
            </a:r>
            <a:r>
              <a:rPr lang="en-US" sz="2000" b="0" strike="noStrike" spc="-1" dirty="0">
                <a:solidFill>
                  <a:srgbClr val="000000"/>
                </a:solidFill>
                <a:latin typeface="Helvetica Neue Light"/>
                <a:ea typeface="Helvetica Neue Light"/>
              </a:rPr>
              <a:t> time for large infrastructures</a:t>
            </a:r>
            <a:endParaRPr lang="en-US" sz="2000" b="0" strike="noStrike" spc="-1" dirty="0">
              <a:latin typeface="Arial"/>
            </a:endParaRPr>
          </a:p>
        </p:txBody>
      </p:sp>
      <p:sp>
        <p:nvSpPr>
          <p:cNvPr id="48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9CD4A88-9496-4210-98AE-78DBA57F1C0B}" type="slidenum">
              <a:rPr lang="en-US" sz="1200" b="0" strike="noStrike" spc="-1">
                <a:solidFill>
                  <a:srgbClr val="FFFFFF"/>
                </a:solidFill>
                <a:latin typeface="Helvetica Neue Light"/>
                <a:ea typeface="Helvetica Neue Light"/>
              </a:rPr>
              <a:t>46</a:t>
            </a:fld>
            <a:endParaRPr lang="en-US" sz="12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(cont’d)</a:t>
            </a:r>
            <a:endParaRPr lang="en-US" sz="2400" b="0" strike="noStrike" spc="-1">
              <a:latin typeface="Arial"/>
            </a:endParaRPr>
          </a:p>
        </p:txBody>
      </p:sp>
      <p:sp>
        <p:nvSpPr>
          <p:cNvPr id="48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S3</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Azurerm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GCS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pg (Postgresql)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Hashicorp Consul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Cloud</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Enterprise</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etc.</a:t>
            </a:r>
            <a:endParaRPr lang="en-US" sz="2000" b="0" strike="noStrike" spc="-1">
              <a:latin typeface="Arial"/>
            </a:endParaRPr>
          </a:p>
        </p:txBody>
      </p:sp>
      <p:sp>
        <p:nvSpPr>
          <p:cNvPr id="48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AF9F88F-F9E1-4D16-950E-D0C76270CF53}" type="slidenum">
              <a:rPr lang="en-US" sz="1200" b="0" strike="noStrike" spc="-1">
                <a:solidFill>
                  <a:srgbClr val="FFFFFF"/>
                </a:solidFill>
                <a:latin typeface="Helvetica Neue Light"/>
                <a:ea typeface="Helvetica Neue Light"/>
              </a:rPr>
              <a:t>47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to Query or See the Current State</a:t>
            </a:r>
            <a:endParaRPr lang="en-US" sz="2400" b="0" strike="noStrike" spc="-1">
              <a:latin typeface="Arial"/>
            </a:endParaRPr>
          </a:p>
        </p:txBody>
      </p:sp>
      <p:sp>
        <p:nvSpPr>
          <p:cNvPr id="48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CLI</a:t>
            </a:r>
            <a:endParaRPr lang="en-US" sz="2000" b="0" strike="noStrike" spc="-1">
              <a:latin typeface="Arial"/>
            </a:endParaRPr>
          </a:p>
          <a:p>
            <a:pPr marL="685800" lvl="1" indent="-291960">
              <a:lnSpc>
                <a:spcPct val="90000"/>
              </a:lnSpc>
              <a:buClr>
                <a:srgbClr val="000000"/>
              </a:buClr>
              <a:buFont typeface="Consolas"/>
              <a:buChar char="○"/>
            </a:pPr>
            <a:r>
              <a:rPr lang="en-US" sz="2000" b="1" strike="noStrike" spc="-1">
                <a:solidFill>
                  <a:srgbClr val="000000"/>
                </a:solidFill>
                <a:latin typeface="Consolas"/>
                <a:ea typeface="Consolas"/>
              </a:rPr>
              <a:t>terraform show [-json]</a:t>
            </a:r>
            <a:endParaRPr lang="en-US" sz="2000" b="0" strike="noStrike" spc="-1">
              <a:latin typeface="Arial"/>
            </a:endParaRPr>
          </a:p>
          <a:p>
            <a:pPr marL="685800">
              <a:lnSpc>
                <a:spcPct val="90000"/>
              </a:lnSpc>
              <a:tabLst>
                <a:tab pos="0" algn="l"/>
              </a:tabLst>
            </a:pPr>
            <a:r>
              <a:rPr lang="en-US" sz="2000" b="0" u="sng" strike="noStrike" spc="-1">
                <a:solidFill>
                  <a:srgbClr val="0000FF"/>
                </a:solidFill>
                <a:uFillTx/>
                <a:latin typeface="Helvetica Neue Light"/>
                <a:ea typeface="Helvetica Neue Light"/>
                <a:hlinkClick r:id="rId2"/>
              </a:rPr>
              <a:t>https://www.terraform.io/docs/commands/show.html</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Remote State Data Type</a:t>
            </a:r>
            <a:endParaRPr lang="en-US" sz="2000" b="0" strike="noStrike" spc="-1">
              <a:latin typeface="Arial"/>
            </a:endParaRPr>
          </a:p>
          <a:p>
            <a:pPr marL="685800">
              <a:lnSpc>
                <a:spcPct val="90000"/>
              </a:lnSpc>
              <a:tabLst>
                <a:tab pos="0" algn="l"/>
              </a:tabLst>
            </a:pPr>
            <a:r>
              <a:rPr lang="en-US" sz="1800" b="0" u="sng" strike="noStrike" spc="-1">
                <a:solidFill>
                  <a:srgbClr val="0000FF"/>
                </a:solidFill>
                <a:uFillTx/>
                <a:latin typeface="Helvetica Neue Light"/>
                <a:ea typeface="Helvetica Neue Light"/>
                <a:hlinkClick r:id="rId3"/>
              </a:rPr>
              <a:t>https://www.terraform.io/docs/providers/terraform/d/remote_state.html</a:t>
            </a:r>
            <a:endParaRPr lang="en-US" sz="1800" b="0" strike="noStrike" spc="-1">
              <a:latin typeface="Arial"/>
            </a:endParaRPr>
          </a:p>
          <a:p>
            <a:pPr marL="685800">
              <a:lnSpc>
                <a:spcPct val="90000"/>
              </a:lnSpc>
              <a:tabLst>
                <a:tab pos="0" algn="l"/>
              </a:tabLst>
            </a:pPr>
            <a:endParaRPr lang="en-US" sz="1800" b="0" strike="noStrike" spc="-1">
              <a:latin typeface="Arial"/>
            </a:endParaRPr>
          </a:p>
        </p:txBody>
      </p:sp>
      <p:sp>
        <p:nvSpPr>
          <p:cNvPr id="48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738BD93-C543-4E3B-828C-372D0751E6D0}" type="slidenum">
              <a:rPr lang="en-US" sz="1200" b="0" strike="noStrike" spc="-1">
                <a:solidFill>
                  <a:srgbClr val="FFFFFF"/>
                </a:solidFill>
                <a:latin typeface="Helvetica Neue Light"/>
                <a:ea typeface="Helvetica Neue Light"/>
              </a:rPr>
              <a:t>48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Executing Plans: </a:t>
            </a:r>
            <a:r>
              <a:rPr lang="en-US" sz="2400" b="1" strike="noStrike" spc="-1">
                <a:solidFill>
                  <a:srgbClr val="233445"/>
                </a:solidFill>
                <a:latin typeface="Consolas"/>
                <a:ea typeface="Consolas"/>
              </a:rPr>
              <a:t>terraform apply</a:t>
            </a:r>
            <a:endParaRPr lang="en-US" sz="2400" b="0" strike="noStrike" spc="-1">
              <a:latin typeface="Arial"/>
            </a:endParaRPr>
          </a:p>
        </p:txBody>
      </p:sp>
      <p:sp>
        <p:nvSpPr>
          <p:cNvPr id="490" name="PlaceHolder 2"/>
          <p:cNvSpPr>
            <a:spLocks noGrp="1"/>
          </p:cNvSpPr>
          <p:nvPr>
            <p:ph type="body" idx="1"/>
          </p:nvPr>
        </p:nvSpPr>
        <p:spPr>
          <a:prstGeom prst="rect">
            <a:avLst/>
          </a:prstGeom>
          <a:noFill/>
          <a:ln w="0">
            <a:noFill/>
          </a:ln>
        </p:spPr>
        <p:txBody>
          <a:bodyPr lIns="67680" tIns="35280" rIns="68400" bIns="34200" anchor="t">
            <a:noAutofit/>
          </a:bodyPr>
          <a:lstStyle/>
          <a:p>
            <a:pPr marL="394020" indent="-342900">
              <a:buClr>
                <a:srgbClr val="000000"/>
              </a:buClr>
              <a:tabLst>
                <a:tab pos="0" algn="l"/>
              </a:tabLst>
            </a:pPr>
            <a:r>
              <a:rPr lang="en-US" sz="2000" b="0" strike="noStrike" spc="-1" dirty="0">
                <a:solidFill>
                  <a:srgbClr val="000000"/>
                </a:solidFill>
                <a:latin typeface="Helvetica Neue Light"/>
                <a:ea typeface="Helvetica Neue Light"/>
              </a:rPr>
              <a:t>What does </a:t>
            </a:r>
            <a:r>
              <a:rPr lang="en-US" sz="2000" b="1" strike="noStrike" spc="-1" dirty="0">
                <a:solidFill>
                  <a:srgbClr val="000000"/>
                </a:solidFill>
                <a:latin typeface="Consolas"/>
                <a:ea typeface="Consolas"/>
              </a:rPr>
              <a:t>terraform apply</a:t>
            </a:r>
            <a:r>
              <a:rPr lang="en-US" sz="2000" b="0" strike="noStrike" spc="-1" dirty="0">
                <a:solidFill>
                  <a:srgbClr val="000000"/>
                </a:solidFill>
                <a:latin typeface="Helvetica Neue Light"/>
                <a:ea typeface="Helvetica Neue Light"/>
              </a:rPr>
              <a:t> do?</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Syntax check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Check for </a:t>
            </a:r>
            <a:r>
              <a:rPr lang="en-US" sz="2000" b="0" strike="noStrike" spc="-1" dirty="0" err="1">
                <a:solidFill>
                  <a:srgbClr val="000000"/>
                </a:solidFill>
                <a:latin typeface="Helvetica Neue Light"/>
                <a:ea typeface="Helvetica Neue Light"/>
              </a:rPr>
              <a:t>init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Refresh state</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plan</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Ask for input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changes</a:t>
            </a:r>
            <a:endParaRPr lang="en-US" sz="2000" b="0" strike="noStrike" spc="-1" dirty="0">
              <a:latin typeface="Arial"/>
            </a:endParaRPr>
          </a:p>
        </p:txBody>
      </p:sp>
      <p:sp>
        <p:nvSpPr>
          <p:cNvPr id="49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B296DE-69C5-4E69-921A-BE2398174FF3}" type="slidenum">
              <a:rPr lang="en-US" sz="1200" b="0" strike="noStrike" spc="-1">
                <a:solidFill>
                  <a:srgbClr val="FFFFFF"/>
                </a:solidFill>
                <a:latin typeface="Helvetica Neue Light"/>
                <a:ea typeface="Helvetica Neue Light"/>
              </a:rPr>
              <a:t>49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dirty="0"/>
              <a:t>Note About Virtual Trainings</a:t>
            </a:r>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Google Shape;129;p5">
            <a:extLst>
              <a:ext uri="{FF2B5EF4-FFF2-40B4-BE49-F238E27FC236}">
                <a16:creationId xmlns:a16="http://schemas.microsoft.com/office/drawing/2014/main" id="{B628EB4B-AD67-4230-BDEF-478DD12AD94E}"/>
              </a:ext>
            </a:extLst>
          </p:cNvPr>
          <p:cNvPicPr/>
          <p:nvPr/>
        </p:nvPicPr>
        <p:blipFill>
          <a:blip r:embed="rId2"/>
          <a:stretch/>
        </p:blipFill>
        <p:spPr>
          <a:xfrm>
            <a:off x="334080" y="1681560"/>
            <a:ext cx="3426120" cy="2282400"/>
          </a:xfrm>
          <a:prstGeom prst="rect">
            <a:avLst/>
          </a:prstGeom>
          <a:ln w="0">
            <a:noFill/>
          </a:ln>
        </p:spPr>
      </p:pic>
      <p:pic>
        <p:nvPicPr>
          <p:cNvPr id="8" name="Google Shape;130;p5">
            <a:extLst>
              <a:ext uri="{FF2B5EF4-FFF2-40B4-BE49-F238E27FC236}">
                <a16:creationId xmlns:a16="http://schemas.microsoft.com/office/drawing/2014/main" id="{15AD28FF-B4F3-454D-835B-98829B9AF0D4}"/>
              </a:ext>
            </a:extLst>
          </p:cNvPr>
          <p:cNvPicPr/>
          <p:nvPr/>
        </p:nvPicPr>
        <p:blipFill>
          <a:blip r:embed="rId3"/>
          <a:stretch/>
        </p:blipFill>
        <p:spPr>
          <a:xfrm>
            <a:off x="5323320" y="1715400"/>
            <a:ext cx="3426120" cy="2282400"/>
          </a:xfrm>
          <a:prstGeom prst="rect">
            <a:avLst/>
          </a:prstGeom>
          <a:ln w="0">
            <a:noFill/>
          </a:ln>
        </p:spPr>
      </p:pic>
      <p:pic>
        <p:nvPicPr>
          <p:cNvPr id="9" name="Google Shape;131;p5">
            <a:extLst>
              <a:ext uri="{FF2B5EF4-FFF2-40B4-BE49-F238E27FC236}">
                <a16:creationId xmlns:a16="http://schemas.microsoft.com/office/drawing/2014/main" id="{FAC156DA-DBC3-40D3-9D49-711DC34AB95B}"/>
              </a:ext>
            </a:extLst>
          </p:cNvPr>
          <p:cNvPicPr/>
          <p:nvPr/>
        </p:nvPicPr>
        <p:blipFill>
          <a:blip r:embed="rId4"/>
          <a:stretch/>
        </p:blipFill>
        <p:spPr>
          <a:xfrm>
            <a:off x="3926520" y="2452320"/>
            <a:ext cx="1395360" cy="740880"/>
          </a:xfrm>
          <a:prstGeom prst="rect">
            <a:avLst/>
          </a:prstGeom>
          <a:ln w="0">
            <a:noFill/>
          </a:ln>
        </p:spPr>
      </p:pic>
      <p:sp>
        <p:nvSpPr>
          <p:cNvPr id="10" name="Google Shape;132;p5">
            <a:extLst>
              <a:ext uri="{FF2B5EF4-FFF2-40B4-BE49-F238E27FC236}">
                <a16:creationId xmlns:a16="http://schemas.microsoft.com/office/drawing/2014/main" id="{A0A901EB-9DE4-4B5C-978A-7FADB1DEC9C1}"/>
              </a:ext>
            </a:extLst>
          </p:cNvPr>
          <p:cNvSpPr/>
          <p:nvPr/>
        </p:nvSpPr>
        <p:spPr>
          <a:xfrm>
            <a:off x="532332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...what we’ve got</a:t>
            </a:r>
            <a:endParaRPr lang="en-US" sz="1800" b="0" strike="noStrike" spc="-1">
              <a:latin typeface="Arial"/>
            </a:endParaRPr>
          </a:p>
        </p:txBody>
      </p:sp>
      <p:sp>
        <p:nvSpPr>
          <p:cNvPr id="11" name="Google Shape;132;p5">
            <a:extLst>
              <a:ext uri="{FF2B5EF4-FFF2-40B4-BE49-F238E27FC236}">
                <a16:creationId xmlns:a16="http://schemas.microsoft.com/office/drawing/2014/main" id="{7AC8CD0E-44C0-4635-A5C9-FCD5AEF819E2}"/>
              </a:ext>
            </a:extLst>
          </p:cNvPr>
          <p:cNvSpPr/>
          <p:nvPr/>
        </p:nvSpPr>
        <p:spPr>
          <a:xfrm>
            <a:off x="33408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dirty="0">
                <a:solidFill>
                  <a:srgbClr val="000000"/>
                </a:solidFill>
                <a:latin typeface="Helvetica Neue Light"/>
                <a:ea typeface="Helvetica Neue Light"/>
              </a:rPr>
              <a:t>What we want </a:t>
            </a:r>
            <a:endParaRPr lang="en-US" sz="1800" b="0" strike="noStrike" spc="-1" dirty="0">
              <a:latin typeface="Arial"/>
            </a:endParaRPr>
          </a:p>
        </p:txBody>
      </p:sp>
    </p:spTree>
    <p:extLst>
      <p:ext uri="{BB962C8B-B14F-4D97-AF65-F5344CB8AC3E}">
        <p14:creationId xmlns:p14="http://schemas.microsoft.com/office/powerpoint/2010/main" val="344863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2500"/>
                                        <p:tgtEl>
                                          <p:spTgt spid="9"/>
                                        </p:tgtEl>
                                      </p:cBhvr>
                                    </p:animEffect>
                                  </p:childTnLst>
                                </p:cTn>
                              </p:par>
                              <p:par>
                                <p:cTn id="8" presetID="10" presetClass="entr"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additive="repl">
                                        <p:cTn id="10" dur="1000"/>
                                        <p:tgtEl>
                                          <p:spTgt spid="8"/>
                                        </p:tgtEl>
                                      </p:cBhvr>
                                    </p:animEffect>
                                  </p:childTnLst>
                                </p:cTn>
                              </p:par>
                              <p:par>
                                <p:cTn id="11" presetID="10"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additive="repl">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3: Plans and Applies</a:t>
            </a:r>
            <a:endParaRPr lang="en-US" sz="2400" b="0" strike="noStrike" spc="-1">
              <a:latin typeface="Arial"/>
            </a:endParaRPr>
          </a:p>
        </p:txBody>
      </p:sp>
      <p:sp>
        <p:nvSpPr>
          <p:cNvPr id="49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3</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3D43DB9-5268-4093-BE5D-AD45D6E24DF1}" type="slidenum">
              <a:rPr lang="en-US" sz="1200" b="0" strike="noStrike" spc="-1">
                <a:solidFill>
                  <a:srgbClr val="FFFFFF"/>
                </a:solidFill>
                <a:latin typeface="Helvetica Neue Light"/>
                <a:ea typeface="Helvetica Neue Light"/>
              </a:rPr>
              <a:t>50</a:t>
            </a:fld>
            <a:endParaRPr lang="en-US" sz="1200" b="0" strike="noStrike" spc="-1">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4: Querying State</a:t>
            </a:r>
            <a:endParaRPr lang="en-US" sz="2400" b="0" strike="noStrike" spc="-1">
              <a:latin typeface="Arial"/>
            </a:endParaRPr>
          </a:p>
        </p:txBody>
      </p:sp>
      <p:sp>
        <p:nvSpPr>
          <p:cNvPr id="49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4</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17C2729-3336-4943-8AA2-42846F4A6126}" type="slidenum">
              <a:rPr lang="en-US" sz="1200" b="0" strike="noStrike" spc="-1">
                <a:solidFill>
                  <a:srgbClr val="FFFFFF"/>
                </a:solidFill>
                <a:latin typeface="Helvetica Neue Light"/>
                <a:ea typeface="Helvetica Neue Light"/>
              </a:rPr>
              <a:t>51</a:t>
            </a:fld>
            <a:endParaRPr lang="en-US" sz="1200" b="0" strike="noStrike" spc="-1">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Providers</a:t>
            </a:r>
            <a:endParaRPr lang="en-US" sz="2400" b="0" strike="noStrike" spc="-1">
              <a:latin typeface="Arial"/>
            </a:endParaRPr>
          </a:p>
        </p:txBody>
      </p:sp>
      <p:sp>
        <p:nvSpPr>
          <p:cNvPr id="49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Responsible for understanding API interactions and exposing resources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Declared as a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 blocks in HCL</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Terraform project can have multiple providers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Three different tiers of providers:</a:t>
            </a:r>
            <a:endParaRPr lang="en-US" sz="18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Official (Ex: AWS, Azure, GCP,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Verified (Pagerduty, Okta, Github,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Community</a:t>
            </a:r>
            <a:endParaRPr lang="en-US" sz="1700" b="0" strike="noStrike" spc="-1">
              <a:latin typeface="Arial"/>
            </a:endParaRPr>
          </a:p>
          <a:p>
            <a:pPr marL="285840" indent="-2858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Provider documentation</a:t>
            </a:r>
            <a:endParaRPr lang="en-US" sz="1800" b="0" strike="noStrike" spc="-1">
              <a:latin typeface="Arial"/>
            </a:endParaRPr>
          </a:p>
          <a:p>
            <a:pPr marL="698400" lvl="1" indent="-285840">
              <a:lnSpc>
                <a:spcPct val="115000"/>
              </a:lnSpc>
              <a:buClr>
                <a:srgbClr val="000000"/>
              </a:buClr>
              <a:buFont typeface="Helvetica Neue Light"/>
              <a:buChar char="•"/>
            </a:pPr>
            <a:r>
              <a:rPr lang="en-US" sz="1700" b="0" u="sng" strike="noStrike" spc="-1">
                <a:solidFill>
                  <a:srgbClr val="0000FF"/>
                </a:solidFill>
                <a:uFillTx/>
                <a:latin typeface="Helvetica Neue Light"/>
                <a:ea typeface="Helvetica Neue Light"/>
                <a:hlinkClick r:id="rId2"/>
              </a:rPr>
              <a:t>https://www.terraform.io/docs/providers/aws/index.html</a:t>
            </a:r>
            <a:r>
              <a:rPr lang="en-US" sz="1700" b="0" strike="noStrike" spc="-1">
                <a:solidFill>
                  <a:srgbClr val="000000"/>
                </a:solidFill>
                <a:latin typeface="Helvetica Neue Light"/>
                <a:ea typeface="Helvetica Neue Light"/>
              </a:rPr>
              <a:t> </a:t>
            </a:r>
            <a:endParaRPr lang="en-US" sz="1700" b="0" strike="noStrike" spc="-1">
              <a:latin typeface="Arial"/>
            </a:endParaRPr>
          </a:p>
        </p:txBody>
      </p:sp>
      <p:sp>
        <p:nvSpPr>
          <p:cNvPr id="50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DC25943-2059-43EE-AED5-2938E5F7CABE}" type="slidenum">
              <a:rPr lang="en-US" sz="1200" b="0" strike="noStrike" spc="-1">
                <a:solidFill>
                  <a:srgbClr val="FFFFFF"/>
                </a:solidFill>
                <a:latin typeface="Helvetica Neue Light"/>
                <a:ea typeface="Helvetica Neue Light"/>
              </a:rPr>
              <a:t>52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Configuring the Provider</a:t>
            </a:r>
            <a:endParaRPr lang="en-US" sz="2400" b="0" strike="noStrike" spc="-1">
              <a:latin typeface="Arial"/>
            </a:endParaRPr>
          </a:p>
        </p:txBody>
      </p:sp>
      <p:sp>
        <p:nvSpPr>
          <p:cNvPr id="503"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b="0" strike="noStrike" spc="-1" dirty="0">
              <a:latin typeface="Arial"/>
            </a:endParaRPr>
          </a:p>
          <a:p>
            <a:pPr>
              <a:lnSpc>
                <a:spcPct val="90000"/>
              </a:lnSpc>
              <a:tabLst>
                <a:tab pos="0" algn="l"/>
              </a:tabLst>
            </a:pPr>
            <a:endParaRPr lang="en-US"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provider</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region</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“us-east-1”</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access_key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secret_key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secret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0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251D07-D2A5-4785-B322-1050D5D29E9B}" type="slidenum">
              <a:rPr lang="en-US" sz="1200" b="0" strike="noStrike" spc="-1">
                <a:solidFill>
                  <a:srgbClr val="FFFFFF"/>
                </a:solidFill>
                <a:latin typeface="Helvetica Neue Light"/>
                <a:ea typeface="Helvetica Neue Light"/>
              </a:rPr>
              <a:t>53</a:t>
            </a:fld>
            <a:endParaRPr lang="en-US" sz="12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5: Interacting with Providers</a:t>
            </a:r>
            <a:endParaRPr lang="en-US" sz="2400" b="0" strike="noStrike" spc="-1">
              <a:latin typeface="Arial"/>
            </a:endParaRPr>
          </a:p>
        </p:txBody>
      </p:sp>
      <p:sp>
        <p:nvSpPr>
          <p:cNvPr id="505"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5</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0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7E37B16-1CAF-4712-AD95-E6CF3AC08E02}" type="slidenum">
              <a:rPr lang="en-US" sz="1200" b="0" strike="noStrike" spc="-1">
                <a:solidFill>
                  <a:srgbClr val="FFFFFF"/>
                </a:solidFill>
                <a:latin typeface="Helvetica Neue Light"/>
                <a:ea typeface="Helvetica Neue Light"/>
              </a:rPr>
              <a:t>54</a:t>
            </a:fld>
            <a:endParaRPr lang="en-US" sz="12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Reuse Patterns in Terraform</a:t>
            </a:r>
            <a:endParaRPr lang="en-US" sz="2400" b="0" strike="noStrike" spc="-1">
              <a:latin typeface="Arial"/>
            </a:endParaRPr>
          </a:p>
        </p:txBody>
      </p:sp>
      <p:sp>
        <p:nvSpPr>
          <p:cNvPr id="50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1" strike="noStrike" spc="-1">
                <a:solidFill>
                  <a:srgbClr val="000000"/>
                </a:solidFill>
                <a:latin typeface="Helvetica Neue"/>
                <a:ea typeface="Helvetica Neue"/>
              </a:rPr>
              <a:t>Workspaces</a:t>
            </a:r>
            <a:r>
              <a:rPr lang="en-US" sz="2000" b="0" strike="noStrike" spc="-1">
                <a:solidFill>
                  <a:srgbClr val="000000"/>
                </a:solidFill>
                <a:latin typeface="Helvetica Neue Light"/>
                <a:ea typeface="Helvetica Neue Light"/>
              </a:rPr>
              <a:t>: Separate state files for the same HCL</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Outputs</a:t>
            </a:r>
            <a:r>
              <a:rPr lang="en-US" sz="2000" b="0" strike="noStrike" spc="-1">
                <a:solidFill>
                  <a:srgbClr val="000000"/>
                </a:solidFill>
                <a:latin typeface="Helvetica Neue Light"/>
                <a:ea typeface="Helvetica Neue Light"/>
              </a:rPr>
              <a:t>: Automated use of terraform-managed resources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Modules</a:t>
            </a:r>
            <a:r>
              <a:rPr lang="en-US" sz="2000" b="0" strike="noStrike" spc="-1">
                <a:solidFill>
                  <a:srgbClr val="000000"/>
                </a:solidFill>
                <a:latin typeface="Helvetica Neue Light"/>
                <a:ea typeface="Helvetica Neue Light"/>
              </a:rPr>
              <a:t>: Packaged HCL for reuse</a:t>
            </a:r>
            <a:endParaRPr lang="en-US" sz="2000" b="0" strike="noStrike" spc="-1">
              <a:latin typeface="Arial"/>
            </a:endParaRPr>
          </a:p>
        </p:txBody>
      </p:sp>
      <p:sp>
        <p:nvSpPr>
          <p:cNvPr id="50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33D19D-F8D6-49F1-B884-36AD7C9DB199}" type="slidenum">
              <a:rPr lang="en-US" sz="1200" b="0" strike="noStrike" spc="-1">
                <a:solidFill>
                  <a:srgbClr val="FFFFFF"/>
                </a:solidFill>
                <a:latin typeface="Helvetica Neue Light"/>
                <a:ea typeface="Helvetica Neue Light"/>
              </a:rPr>
              <a:t>55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Workspaces</a:t>
            </a:r>
            <a:endParaRPr lang="en-US" sz="2400" b="0" strike="noStrike" spc="-1">
              <a:latin typeface="Arial"/>
            </a:endParaRPr>
          </a:p>
        </p:txBody>
      </p:sp>
      <p:sp>
        <p:nvSpPr>
          <p:cNvPr id="51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Workspaces allow you to use the same configuration (HCL/project) for multiple states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 Environments: Each environment, (DEV, PROD, etc) has it’s own state and resources, but the same HCL code</a:t>
            </a:r>
            <a:endParaRPr lang="en-US" sz="2000" b="0" strike="noStrike" spc="-1">
              <a:latin typeface="Arial"/>
            </a:endParaRPr>
          </a:p>
          <a:p>
            <a:pPr>
              <a:lnSpc>
                <a:spcPct val="115000"/>
              </a:lnSpc>
              <a:spcBef>
                <a:spcPts val="1417"/>
              </a:spcBef>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Nothing more than separately-named state files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Both local and remote state backends support workspaces</a:t>
            </a:r>
            <a:endParaRPr lang="en-US" sz="2000" b="0" strike="noStrike" spc="-1">
              <a:latin typeface="Arial"/>
            </a:endParaRPr>
          </a:p>
        </p:txBody>
      </p:sp>
      <p:sp>
        <p:nvSpPr>
          <p:cNvPr id="51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158F5A3-2D6B-4046-94FF-EA68923F29C2}" type="slidenum">
              <a:rPr lang="en-US" sz="1200" b="0" strike="noStrike" spc="-1">
                <a:solidFill>
                  <a:srgbClr val="FFFFFF"/>
                </a:solidFill>
                <a:latin typeface="Helvetica Neue Light"/>
                <a:ea typeface="Helvetica Neue Light"/>
              </a:rPr>
              <a:t>56</a:t>
            </a:fld>
            <a:endParaRPr lang="en-US" sz="1200" b="0" strike="noStrike" spc="-1">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Outputs</a:t>
            </a:r>
            <a:endParaRPr lang="en-US" sz="2400" b="0" strike="noStrike" spc="-1">
              <a:latin typeface="Arial"/>
            </a:endParaRPr>
          </a:p>
        </p:txBody>
      </p:sp>
      <p:sp>
        <p:nvSpPr>
          <p:cNvPr id="51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Inputs</a:t>
            </a:r>
            <a:r>
              <a:rPr lang="en-US" sz="2000" b="0" strike="noStrike" spc="-1">
                <a:solidFill>
                  <a:srgbClr val="000000"/>
                </a:solidFill>
                <a:latin typeface="Helvetica Neue Light"/>
                <a:ea typeface="Helvetica Neue Light"/>
              </a:rPr>
              <a:t> to Terraform config are declared with variable blocks</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i="1" strike="noStrike" spc="-1">
                <a:solidFill>
                  <a:srgbClr val="000000"/>
                </a:solidFill>
                <a:latin typeface="Helvetica Neue Light"/>
                <a:ea typeface="Helvetica Neue Light"/>
              </a:rPr>
              <a:t>Outputs</a:t>
            </a:r>
            <a:r>
              <a:rPr lang="en-US" sz="2000" b="0" strike="noStrike" spc="-1">
                <a:solidFill>
                  <a:srgbClr val="000000"/>
                </a:solidFill>
                <a:latin typeface="Helvetica Neue Light"/>
                <a:ea typeface="Helvetica Neue Light"/>
              </a:rPr>
              <a:t> are declared with a special output block</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Can be referenced through the modules interface or the CLI</a:t>
            </a:r>
            <a:endParaRPr lang="en-US" sz="2000" b="0" strike="noStrike" spc="-1">
              <a:latin typeface="Arial"/>
            </a:endParaRPr>
          </a:p>
        </p:txBody>
      </p:sp>
      <p:sp>
        <p:nvSpPr>
          <p:cNvPr id="51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21F63A6-306C-4B41-8E48-5B236FBDDFF7}" type="slidenum">
              <a:rPr lang="en-US" sz="1200" b="0" strike="noStrike" spc="-1">
                <a:solidFill>
                  <a:srgbClr val="FFFFFF"/>
                </a:solidFill>
                <a:latin typeface="Helvetica Neue Light"/>
                <a:ea typeface="Helvetica Neue Light"/>
              </a:rPr>
              <a:t>57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 Definition</a:t>
            </a:r>
            <a:endParaRPr lang="en-US" sz="2400" b="0" strike="noStrike" spc="-1">
              <a:latin typeface="Arial"/>
            </a:endParaRPr>
          </a:p>
        </p:txBody>
      </p:sp>
      <p:sp>
        <p:nvSpPr>
          <p:cNvPr id="51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output</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instance_public_ip</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value</a:t>
            </a:r>
            <a:r>
              <a:rPr lang="en-US" sz="2400" b="1" strike="noStrike" spc="-1" dirty="0">
                <a:solidFill>
                  <a:srgbClr val="C9DAF8"/>
                </a:solidFill>
                <a:latin typeface="Courier New"/>
                <a:ea typeface="Courier New"/>
              </a:rPr>
              <a:t> = </a:t>
            </a:r>
            <a:r>
              <a:rPr lang="en-US" sz="2400" b="1" strike="noStrike" spc="-1" dirty="0" err="1">
                <a:solidFill>
                  <a:srgbClr val="6FA8DC"/>
                </a:solidFill>
                <a:latin typeface="Courier New"/>
                <a:ea typeface="Courier New"/>
              </a:rPr>
              <a:t>aws_instance</a:t>
            </a:r>
            <a:r>
              <a:rPr lang="en-US" sz="2400" b="1" strike="noStrike" spc="-1" dirty="0" err="1">
                <a:solidFill>
                  <a:srgbClr val="C9DAF8"/>
                </a:solidFill>
                <a:latin typeface="Courier New"/>
                <a:ea typeface="Courier New"/>
              </a:rPr>
              <a:t>.web.</a:t>
            </a:r>
            <a:r>
              <a:rPr lang="en-US" sz="2400" b="1" strike="noStrike" spc="-1" dirty="0" err="1">
                <a:solidFill>
                  <a:srgbClr val="8E7CC3"/>
                </a:solidFill>
                <a:latin typeface="Courier New"/>
                <a:ea typeface="Courier New"/>
              </a:rPr>
              <a:t>public_ip</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1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C033761-8750-4E46-94B4-A0E229D249D1}" type="slidenum">
              <a:rPr lang="en-US" sz="1200" b="0" strike="noStrike" spc="-1">
                <a:solidFill>
                  <a:srgbClr val="FFFFFF"/>
                </a:solidFill>
                <a:latin typeface="Helvetica Neue Light"/>
                <a:ea typeface="Helvetica Neue Light"/>
              </a:rPr>
              <a:t>58</a:t>
            </a:fld>
            <a:endParaRPr lang="en-US" sz="1200" b="0" strike="noStrike" spc="-1">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Modules</a:t>
            </a:r>
            <a:r>
              <a:rPr lang="en-US" sz="2000" b="0" strike="noStrike" spc="-1">
                <a:solidFill>
                  <a:srgbClr val="000000"/>
                </a:solidFill>
                <a:latin typeface="Helvetica Neue Light"/>
                <a:ea typeface="Helvetica Neue Light"/>
              </a:rPr>
              <a:t> are a critically important concept in Terraform</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allow for consistent creation of resources with the exact same configuration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Resources can be re-deployed after changing module code to fix infrastructure bugs</a:t>
            </a:r>
            <a:endParaRPr lang="en-US" sz="2000" b="0" strike="noStrike" spc="-1">
              <a:latin typeface="Arial"/>
            </a:endParaRPr>
          </a:p>
        </p:txBody>
      </p:sp>
      <p:sp>
        <p:nvSpPr>
          <p:cNvPr id="52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9881C5C-0862-4800-9681-C87C25225BDC}" type="slidenum">
              <a:rPr lang="en-US" sz="1200" b="0" strike="noStrike" spc="-1">
                <a:solidFill>
                  <a:srgbClr val="FFFFFF"/>
                </a:solidFill>
                <a:latin typeface="Helvetica Neue Light"/>
                <a:ea typeface="Helvetica Neue Light"/>
              </a:rPr>
              <a:t>59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sz="2000" b="1" strike="noStrike" spc="-1" dirty="0">
                <a:solidFill>
                  <a:srgbClr val="233445"/>
                </a:solidFill>
                <a:latin typeface="Helvetica Neue"/>
                <a:ea typeface="Helvetica Neue"/>
              </a:rPr>
              <a:t>Virtual Training Expectations for You</a:t>
            </a:r>
            <a:endParaRPr lang="en-US" dirty="0"/>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2" name="Google Shape;139;p6">
            <a:extLst>
              <a:ext uri="{FF2B5EF4-FFF2-40B4-BE49-F238E27FC236}">
                <a16:creationId xmlns:a16="http://schemas.microsoft.com/office/drawing/2014/main" id="{6EA12C4C-E59E-4A47-A747-37E217526FE7}"/>
              </a:ext>
            </a:extLst>
          </p:cNvPr>
          <p:cNvPicPr/>
          <p:nvPr/>
        </p:nvPicPr>
        <p:blipFill>
          <a:blip r:embed="rId2"/>
          <a:stretch/>
        </p:blipFill>
        <p:spPr>
          <a:xfrm>
            <a:off x="578520" y="1494000"/>
            <a:ext cx="3332880" cy="2154240"/>
          </a:xfrm>
          <a:prstGeom prst="rect">
            <a:avLst/>
          </a:prstGeom>
          <a:ln w="0">
            <a:noFill/>
          </a:ln>
        </p:spPr>
      </p:pic>
      <p:pic>
        <p:nvPicPr>
          <p:cNvPr id="13" name="Google Shape;140;p6">
            <a:extLst>
              <a:ext uri="{FF2B5EF4-FFF2-40B4-BE49-F238E27FC236}">
                <a16:creationId xmlns:a16="http://schemas.microsoft.com/office/drawing/2014/main" id="{6A0C8637-598B-4C12-95CB-5F364189CDDD}"/>
              </a:ext>
            </a:extLst>
          </p:cNvPr>
          <p:cNvPicPr/>
          <p:nvPr/>
        </p:nvPicPr>
        <p:blipFill>
          <a:blip r:embed="rId3"/>
          <a:stretch/>
        </p:blipFill>
        <p:spPr>
          <a:xfrm>
            <a:off x="4247280" y="1650960"/>
            <a:ext cx="2018520" cy="1839960"/>
          </a:xfrm>
          <a:prstGeom prst="rect">
            <a:avLst/>
          </a:prstGeom>
          <a:ln w="0">
            <a:noFill/>
          </a:ln>
        </p:spPr>
      </p:pic>
      <p:pic>
        <p:nvPicPr>
          <p:cNvPr id="14" name="Google Shape;141;p6">
            <a:extLst>
              <a:ext uri="{FF2B5EF4-FFF2-40B4-BE49-F238E27FC236}">
                <a16:creationId xmlns:a16="http://schemas.microsoft.com/office/drawing/2014/main" id="{A4BD67C3-1F30-433F-892E-28AD3FDF2252}"/>
              </a:ext>
            </a:extLst>
          </p:cNvPr>
          <p:cNvPicPr/>
          <p:nvPr/>
        </p:nvPicPr>
        <p:blipFill>
          <a:blip r:embed="rId4"/>
          <a:stretch/>
        </p:blipFill>
        <p:spPr>
          <a:xfrm>
            <a:off x="6496560" y="1650960"/>
            <a:ext cx="1918080" cy="1839960"/>
          </a:xfrm>
          <a:prstGeom prst="rect">
            <a:avLst/>
          </a:prstGeom>
          <a:ln w="0">
            <a:noFill/>
          </a:ln>
        </p:spPr>
      </p:pic>
      <p:sp>
        <p:nvSpPr>
          <p:cNvPr id="15" name="Google Shape;142;p6">
            <a:extLst>
              <a:ext uri="{FF2B5EF4-FFF2-40B4-BE49-F238E27FC236}">
                <a16:creationId xmlns:a16="http://schemas.microsoft.com/office/drawing/2014/main" id="{2FAF66A7-07D8-4F0B-BC69-29125BDAC542}"/>
              </a:ext>
            </a:extLst>
          </p:cNvPr>
          <p:cNvSpPr/>
          <p:nvPr/>
        </p:nvSpPr>
        <p:spPr>
          <a:xfrm>
            <a:off x="6550560" y="3789720"/>
            <a:ext cx="1810440" cy="72576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Use chat or </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raise hand</a:t>
            </a:r>
            <a:endParaRPr lang="en-US" sz="1800" b="0" strike="noStrike" spc="-1">
              <a:latin typeface="Arial"/>
            </a:endParaRPr>
          </a:p>
        </p:txBody>
      </p:sp>
      <p:sp>
        <p:nvSpPr>
          <p:cNvPr id="16" name="Google Shape;142;p6">
            <a:extLst>
              <a:ext uri="{FF2B5EF4-FFF2-40B4-BE49-F238E27FC236}">
                <a16:creationId xmlns:a16="http://schemas.microsoft.com/office/drawing/2014/main" id="{1ADDE760-F2BE-4331-8214-CA6EDD3973C3}"/>
              </a:ext>
            </a:extLst>
          </p:cNvPr>
          <p:cNvSpPr/>
          <p:nvPr/>
        </p:nvSpPr>
        <p:spPr>
          <a:xfrm>
            <a:off x="1235520" y="387324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Arrive on time</a:t>
            </a:r>
            <a:endParaRPr lang="en-US" sz="1800" b="0" strike="noStrike" spc="-1">
              <a:latin typeface="Arial"/>
            </a:endParaRPr>
          </a:p>
        </p:txBody>
      </p:sp>
      <p:sp>
        <p:nvSpPr>
          <p:cNvPr id="17" name="Google Shape;142;p6">
            <a:extLst>
              <a:ext uri="{FF2B5EF4-FFF2-40B4-BE49-F238E27FC236}">
                <a16:creationId xmlns:a16="http://schemas.microsoft.com/office/drawing/2014/main" id="{2A439F8A-8914-4900-9FE3-72892C656ABB}"/>
              </a:ext>
            </a:extLst>
          </p:cNvPr>
          <p:cNvSpPr/>
          <p:nvPr/>
        </p:nvSpPr>
        <p:spPr>
          <a:xfrm>
            <a:off x="4247280" y="378972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Mute unless</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speaking</a:t>
            </a:r>
            <a:endParaRPr lang="en-US" sz="1800" b="0" strike="noStrike" spc="-1">
              <a:latin typeface="Arial"/>
            </a:endParaRPr>
          </a:p>
        </p:txBody>
      </p:sp>
    </p:spTree>
    <p:extLst>
      <p:ext uri="{BB962C8B-B14F-4D97-AF65-F5344CB8AC3E}">
        <p14:creationId xmlns:p14="http://schemas.microsoft.com/office/powerpoint/2010/main" val="17665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additive="repl">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additive="repl">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additive="repl">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3"/>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2" name="PlaceHolder 1"/>
          <p:cNvSpPr>
            <a:spLocks noGrp="1"/>
          </p:cNvSpPr>
          <p:nvPr>
            <p:ph type="body" idx="1"/>
          </p:nvPr>
        </p:nvSpPr>
        <p:spPr>
          <a:xfrm>
            <a:off x="613700" y="1152475"/>
            <a:ext cx="5598804" cy="341640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Any project can contain one or more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Parent module can reference nested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Modules can be defined in the local filesystem </a:t>
            </a:r>
            <a:br>
              <a:rPr lang="en-US" sz="2000"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or remote source </a:t>
            </a:r>
            <a:br>
              <a:rPr lang="en-US" sz="2000" b="0" strike="noStrike"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a:t>
            </a:r>
            <a:r>
              <a:rPr lang="en-US" sz="2000" b="0" strike="noStrike" spc="-1" dirty="0" err="1">
                <a:solidFill>
                  <a:srgbClr val="000000"/>
                </a:solidFill>
                <a:latin typeface="Helvetica Neue Light"/>
                <a:ea typeface="Helvetica Neue Light"/>
              </a:rPr>
              <a:t>Github</a:t>
            </a:r>
            <a:r>
              <a:rPr lang="en-US" sz="2000" b="0" strike="noStrike" spc="-1" dirty="0">
                <a:solidFill>
                  <a:srgbClr val="000000"/>
                </a:solidFill>
                <a:latin typeface="Helvetica Neue Light"/>
                <a:ea typeface="Helvetica Neue Light"/>
              </a:rPr>
              <a:t>, terraform registry, </a:t>
            </a:r>
            <a:r>
              <a:rPr lang="en-US" sz="2000" b="0" strike="noStrike" spc="-1" dirty="0" err="1">
                <a:solidFill>
                  <a:srgbClr val="000000"/>
                </a:solidFill>
                <a:latin typeface="Helvetica Neue Light"/>
                <a:ea typeface="Helvetica Neue Light"/>
              </a:rPr>
              <a:t>etc</a:t>
            </a:r>
            <a:r>
              <a:rPr lang="en-US" sz="2000" b="0" strike="noStrike" spc="-1" dirty="0">
                <a:solidFill>
                  <a:srgbClr val="000000"/>
                </a:solidFill>
                <a:latin typeface="Helvetica Neue Light"/>
                <a:ea typeface="Helvetica Neue Light"/>
              </a:rPr>
              <a:t>…)</a:t>
            </a:r>
            <a:endParaRPr lang="en-US" sz="2000" b="0" strike="noStrike" spc="-1" dirty="0">
              <a:latin typeface="Arial"/>
            </a:endParaRPr>
          </a:p>
          <a:p>
            <a:pPr>
              <a:lnSpc>
                <a:spcPct val="115000"/>
              </a:lnSpc>
              <a:tabLst>
                <a:tab pos="0" algn="l"/>
              </a:tabLst>
            </a:pPr>
            <a:endParaRPr lang="en-US" sz="2000" b="0" strike="noStrike" spc="-1" dirty="0">
              <a:latin typeface="Arial"/>
            </a:endParaRPr>
          </a:p>
        </p:txBody>
      </p:sp>
      <p:sp>
        <p:nvSpPr>
          <p:cNvPr id="52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3431A10-4D58-4254-81E9-27846538BD2E}" type="slidenum">
              <a:rPr lang="en-US" sz="1200" b="0" strike="noStrike" spc="-1">
                <a:solidFill>
                  <a:srgbClr val="FFFFFF"/>
                </a:solidFill>
                <a:latin typeface="Helvetica Neue Light"/>
                <a:ea typeface="Helvetica Neue Light"/>
              </a:rPr>
              <a:t>60</a:t>
            </a:fld>
            <a:endParaRPr lang="en-US" sz="1200" b="0" strike="noStrike" spc="-1">
              <a:latin typeface="Times New Roman"/>
            </a:endParaRPr>
          </a:p>
        </p:txBody>
      </p:sp>
      <p:pic>
        <p:nvPicPr>
          <p:cNvPr id="525" name="Picture 3"/>
          <p:cNvPicPr/>
          <p:nvPr/>
        </p:nvPicPr>
        <p:blipFill>
          <a:blip r:embed="rId2"/>
          <a:stretch/>
        </p:blipFill>
        <p:spPr>
          <a:xfrm>
            <a:off x="6212504" y="884995"/>
            <a:ext cx="2818080" cy="3951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Publish modules in </a:t>
            </a:r>
            <a:r>
              <a:rPr lang="en-US" sz="2000" b="0" u="sng" strike="noStrike" spc="-1">
                <a:solidFill>
                  <a:srgbClr val="0000FF"/>
                </a:solidFill>
                <a:uFillTx/>
                <a:latin typeface="Helvetica Neue Light"/>
                <a:ea typeface="Helvetica Neue Light"/>
                <a:hlinkClick r:id="rId2"/>
              </a:rPr>
              <a:t>Terraform registry</a:t>
            </a:r>
            <a:r>
              <a:rPr lang="en-US" sz="2000" b="0" strike="noStrike" spc="-1">
                <a:solidFill>
                  <a:srgbClr val="000000"/>
                </a:solidFill>
                <a:latin typeface="Helvetica Neue Light"/>
                <a:ea typeface="Helvetica Neue Light"/>
              </a:rPr>
              <a:t> to make them easy to find</a:t>
            </a:r>
            <a:endParaRPr lang="en-US" sz="2000" b="0" strike="noStrike" spc="-1">
              <a:latin typeface="Arial"/>
            </a:endParaRPr>
          </a:p>
          <a:p>
            <a:pPr marL="685800" lvl="1" indent="-291960">
              <a:lnSpc>
                <a:spcPct val="115000"/>
              </a:lnSpc>
              <a:buClr>
                <a:srgbClr val="000000"/>
              </a:buClr>
              <a:buFont typeface="Helvetica Neue Light"/>
              <a:buChar char="○"/>
            </a:pPr>
            <a:r>
              <a:rPr lang="en-US" sz="2000" b="1" strike="noStrike" spc="-1">
                <a:solidFill>
                  <a:srgbClr val="000000"/>
                </a:solidFill>
                <a:latin typeface="Consolas"/>
                <a:ea typeface="Consolas"/>
              </a:rPr>
              <a:t>Source</a:t>
            </a:r>
            <a:r>
              <a:rPr lang="en-US" sz="2000" b="0" strike="noStrike" spc="-1">
                <a:solidFill>
                  <a:srgbClr val="000000"/>
                </a:solidFill>
                <a:latin typeface="Helvetica Neue Light"/>
                <a:ea typeface="Helvetica Neue Light"/>
              </a:rPr>
              <a:t> attribute identifies location of module, e.g.,</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Most attributes of a module are input variables passed in from parent</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outputs can be accessed and used by parent (and passed to other child modules of the parent)</a:t>
            </a:r>
            <a:endParaRPr lang="en-US" sz="2000" b="0" strike="noStrike" spc="-1">
              <a:latin typeface="Arial"/>
            </a:endParaRPr>
          </a:p>
          <a:p>
            <a:pPr marL="343080">
              <a:lnSpc>
                <a:spcPct val="115000"/>
              </a:lnSpc>
              <a:tabLst>
                <a:tab pos="0" algn="l"/>
              </a:tabLst>
            </a:pPr>
            <a:endParaRPr lang="en-US" sz="2000" b="0" strike="noStrike" spc="-1">
              <a:latin typeface="Arial"/>
            </a:endParaRPr>
          </a:p>
        </p:txBody>
      </p:sp>
      <p:sp>
        <p:nvSpPr>
          <p:cNvPr id="5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8A42320-0B1B-4234-9E55-ABCA333BB90F}" type="slidenum">
              <a:rPr lang="en-US" sz="1200" b="0" strike="noStrike" spc="-1">
                <a:solidFill>
                  <a:srgbClr val="FFFFFF"/>
                </a:solidFill>
                <a:latin typeface="Helvetica Neue Light"/>
                <a:ea typeface="Helvetica Neue Light"/>
              </a:rPr>
              <a:t>61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Sources</a:t>
            </a:r>
            <a:endParaRPr lang="en-US" sz="2400" b="0" strike="noStrike" spc="-1">
              <a:latin typeface="Arial"/>
            </a:endParaRPr>
          </a:p>
        </p:txBody>
      </p:sp>
      <p:sp>
        <p:nvSpPr>
          <p:cNvPr id="53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allows the user to pull modules from various locations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 paths</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err="1">
                <a:solidFill>
                  <a:srgbClr val="000000"/>
                </a:solidFill>
                <a:latin typeface="Helvetica Neue Light"/>
                <a:ea typeface="Helvetica Neue Light"/>
              </a:rPr>
              <a:t>Github</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Terraform Registry</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Bitbucket</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HTTP</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S3 Buckets</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info</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u="sng" strike="noStrike" spc="-1" dirty="0">
                <a:solidFill>
                  <a:srgbClr val="0000FF"/>
                </a:solidFill>
                <a:uFillTx/>
                <a:latin typeface="Helvetica Neue Light"/>
                <a:ea typeface="Helvetica Neue Light"/>
                <a:hlinkClick r:id="rId2"/>
              </a:rPr>
              <a:t>https://www.terraform.io/docs/modules/sources.html</a:t>
            </a:r>
            <a:r>
              <a:rPr lang="en-US" sz="1700" b="0" strike="noStrike" spc="-1" dirty="0">
                <a:solidFill>
                  <a:srgbClr val="000000"/>
                </a:solidFill>
                <a:latin typeface="Helvetica Neue Light"/>
                <a:ea typeface="Helvetica Neue Light"/>
              </a:rPr>
              <a:t> </a:t>
            </a:r>
            <a:endParaRPr lang="en-US" sz="1700" b="0" strike="noStrike" spc="-1" dirty="0">
              <a:latin typeface="Arial"/>
            </a:endParaRPr>
          </a:p>
        </p:txBody>
      </p:sp>
      <p:sp>
        <p:nvSpPr>
          <p:cNvPr id="53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9281CFB-779A-4AFA-8E69-937730285AD0}" type="slidenum">
              <a:rPr lang="en-US" sz="1200" b="0" strike="noStrike" spc="-1">
                <a:solidFill>
                  <a:srgbClr val="FFFFFF"/>
                </a:solidFill>
                <a:latin typeface="Helvetica Neue Light"/>
                <a:ea typeface="Helvetica Neue Light"/>
              </a:rPr>
              <a:t>62</a:t>
            </a:fld>
            <a:endParaRPr lang="en-US" sz="1200" b="0" strike="noStrike" spc="-1">
              <a:latin typeface="Times New Roman"/>
            </a:endParaRPr>
          </a:p>
        </p:txBody>
      </p:sp>
      <p:pic>
        <p:nvPicPr>
          <p:cNvPr id="532" name="Google Shape;517;p74"/>
          <p:cNvPicPr/>
          <p:nvPr/>
        </p:nvPicPr>
        <p:blipFill>
          <a:blip r:embed="rId3"/>
          <a:stretch/>
        </p:blipFill>
        <p:spPr>
          <a:xfrm>
            <a:off x="5152960" y="2860675"/>
            <a:ext cx="3276720" cy="1382040"/>
          </a:xfrm>
          <a:prstGeom prst="rect">
            <a:avLst/>
          </a:prstGeom>
          <a:ln w="0">
            <a:noFill/>
          </a:ln>
        </p:spPr>
      </p:pic>
      <p:pic>
        <p:nvPicPr>
          <p:cNvPr id="533" name="Google Shape;518;p74"/>
          <p:cNvPicPr/>
          <p:nvPr/>
        </p:nvPicPr>
        <p:blipFill>
          <a:blip r:embed="rId4"/>
          <a:stretch/>
        </p:blipFill>
        <p:spPr>
          <a:xfrm>
            <a:off x="5052340" y="1452096"/>
            <a:ext cx="3477960" cy="95040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Example</a:t>
            </a:r>
            <a:endParaRPr lang="en-US" sz="2400" b="0" strike="noStrike" spc="-1">
              <a:latin typeface="Arial"/>
            </a:endParaRPr>
          </a:p>
        </p:txBody>
      </p:sp>
      <p:sp>
        <p:nvSpPr>
          <p:cNvPr id="536"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variable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“thing”</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type</a:t>
            </a:r>
            <a:r>
              <a:rPr lang="en-US" sz="2000" b="1" strike="noStrike" spc="-1" dirty="0">
                <a:solidFill>
                  <a:srgbClr val="C9DAF8"/>
                </a:solidFill>
                <a:latin typeface="Courier New"/>
                <a:ea typeface="Courier New"/>
              </a:rPr>
              <a:t> = string</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6FA8DC"/>
                </a:solidFill>
                <a:latin typeface="Courier New"/>
                <a:ea typeface="Courier New"/>
              </a:rPr>
              <a:t> </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“null”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6FA8DC"/>
                </a:solidFill>
                <a:latin typeface="Courier New"/>
                <a:ea typeface="Courier New"/>
              </a:rPr>
              <a:t> local-exec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command = "echo ${</a:t>
            </a:r>
            <a:r>
              <a:rPr lang="en-US" sz="2000" b="1" strike="noStrike" spc="-1" dirty="0" err="1">
                <a:solidFill>
                  <a:srgbClr val="6FA8DC"/>
                </a:solidFill>
                <a:latin typeface="Courier New"/>
                <a:ea typeface="Courier New"/>
              </a:rPr>
              <a:t>var.thing</a:t>
            </a: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p:txBody>
      </p:sp>
      <p:sp>
        <p:nvSpPr>
          <p:cNvPr id="53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67D5DDE-C863-44E6-9EFE-D33BAED67D6A}" type="slidenum">
              <a:rPr lang="en-US" sz="1200" b="0" strike="noStrike" spc="-1">
                <a:solidFill>
                  <a:srgbClr val="FFFFFF"/>
                </a:solidFill>
                <a:latin typeface="Helvetica Neue Light"/>
                <a:ea typeface="Helvetica Neue Light"/>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Using the Module</a:t>
            </a:r>
            <a:endParaRPr lang="en-US" sz="2400" b="0" strike="noStrike" spc="-1">
              <a:latin typeface="Arial"/>
            </a:endParaRPr>
          </a:p>
        </p:txBody>
      </p:sp>
      <p:sp>
        <p:nvSpPr>
          <p:cNvPr id="53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module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“printer”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source</a:t>
            </a:r>
            <a:r>
              <a:rPr lang="en-US" sz="2400" b="1" strike="noStrike" spc="-1" dirty="0">
                <a:solidFill>
                  <a:srgbClr val="C9DAF8"/>
                </a:solidFill>
                <a:latin typeface="Courier New"/>
                <a:ea typeface="Courier New"/>
              </a:rPr>
              <a:t> =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 this is a variable passed into module</a:t>
            </a: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a:t>
            </a:r>
            <a:r>
              <a:rPr lang="en-US" sz="2400" b="1" strike="noStrike" spc="-1" dirty="0">
                <a:solidFill>
                  <a:srgbClr val="8E7CC3"/>
                </a:solidFill>
                <a:latin typeface="Courier New"/>
                <a:ea typeface="Courier New"/>
              </a:rPr>
              <a:t>thing</a:t>
            </a:r>
            <a:r>
              <a:rPr lang="en-US" sz="2400" b="1" strike="noStrike" spc="-1" dirty="0">
                <a:solidFill>
                  <a:srgbClr val="6FA8DC"/>
                </a:solidFill>
                <a:latin typeface="Courier New"/>
                <a:ea typeface="Courier New"/>
              </a:rPr>
              <a:t> = “this should be printed”</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p:txBody>
      </p:sp>
      <p:sp>
        <p:nvSpPr>
          <p:cNvPr id="53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8734B-280E-44DB-8959-53E16ED4CF76}" type="slidenum">
              <a:rPr lang="en-US" sz="1200" b="0" strike="noStrike" spc="-1">
                <a:solidFill>
                  <a:srgbClr val="FFFFFF"/>
                </a:solidFill>
                <a:latin typeface="Helvetica Neue Light"/>
                <a:ea typeface="Helvetica Neue Light"/>
              </a:rPr>
              <a:t>64</a:t>
            </a:fld>
            <a:endParaRPr lang="en-US" sz="1200" b="0" strike="noStrike" spc="-1">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6: Modules</a:t>
            </a:r>
            <a:endParaRPr lang="en-US" sz="2400" b="0" strike="noStrike" spc="-1">
              <a:latin typeface="Arial"/>
            </a:endParaRPr>
          </a:p>
        </p:txBody>
      </p:sp>
      <p:sp>
        <p:nvSpPr>
          <p:cNvPr id="54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6</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4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78AF83-1F74-4E94-A6F7-D4A18FCE1B68}" type="slidenum">
              <a:rPr lang="en-US" sz="1200" b="0" strike="noStrike" spc="-1">
                <a:solidFill>
                  <a:srgbClr val="FFFFFF"/>
                </a:solidFill>
                <a:latin typeface="Helvetica Neue Light"/>
                <a:ea typeface="Helvetica Neue Light"/>
              </a:rPr>
              <a:t>65</a:t>
            </a:fld>
            <a:endParaRPr lang="en-US" sz="1200" b="0" strike="noStrike" spc="-1">
              <a:latin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 Webserver</a:t>
            </a:r>
            <a:endParaRPr lang="en-US" sz="2400" b="0" strike="noStrike" spc="-1">
              <a:latin typeface="Arial"/>
            </a:endParaRPr>
          </a:p>
        </p:txBody>
      </p:sp>
      <p:sp>
        <p:nvSpPr>
          <p:cNvPr id="544" name="PlaceHolder 2"/>
          <p:cNvSpPr>
            <a:spLocks noGrp="1"/>
          </p:cNvSpPr>
          <p:nvPr>
            <p:ph type="body" idx="1"/>
          </p:nvPr>
        </p:nvSpPr>
        <p:spPr>
          <a:prstGeom prst="rect">
            <a:avLst/>
          </a:prstGeom>
          <a:noFill/>
          <a:ln w="0">
            <a:noFill/>
          </a:ln>
        </p:spPr>
        <p:txBody>
          <a:bodyPr lIns="0" tIns="35280" rIns="68400" bIns="34200" anchor="t">
            <a:noAutofit/>
          </a:bodyPr>
          <a:lstStyle/>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Let’s first do this by hand, then use Terraform</a:t>
            </a:r>
            <a:endParaRPr lang="en-US" sz="2000" b="0" strike="noStrike" spc="-1">
              <a:latin typeface="Arial"/>
            </a:endParaRPr>
          </a:p>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Create an EC2 instance, type </a:t>
            </a:r>
            <a:r>
              <a:rPr lang="en-US" sz="2000" b="1" strike="noStrike" spc="-1">
                <a:solidFill>
                  <a:srgbClr val="000000"/>
                </a:solidFill>
                <a:latin typeface="Helvetica Neue"/>
                <a:ea typeface="Helvetica Neue"/>
              </a:rPr>
              <a:t>t2.micro</a:t>
            </a:r>
            <a:r>
              <a:rPr lang="en-US" sz="2000" b="0" strike="noStrike" spc="-1">
                <a:solidFill>
                  <a:srgbClr val="000000"/>
                </a:solidFill>
                <a:latin typeface="Helvetica Neue Light"/>
                <a:ea typeface="Helvetica Neue Light"/>
              </a:rPr>
              <a:t>, whatever distro you like</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Provision this instance to install </a:t>
            </a:r>
            <a:r>
              <a:rPr lang="en-US" sz="2000" b="1" strike="noStrike" spc="-1">
                <a:solidFill>
                  <a:srgbClr val="000000"/>
                </a:solidFill>
                <a:latin typeface="Helvetica Neue"/>
                <a:ea typeface="Helvetica Neue"/>
              </a:rPr>
              <a:t>nginx</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Make sure we can access </a:t>
            </a:r>
            <a:r>
              <a:rPr lang="en-US" sz="2000" b="1" strike="noStrike" spc="-1">
                <a:solidFill>
                  <a:srgbClr val="000000"/>
                </a:solidFill>
                <a:latin typeface="Helvetica Neue"/>
                <a:ea typeface="Helvetica Neue"/>
              </a:rPr>
              <a:t>nginx</a:t>
            </a:r>
            <a:r>
              <a:rPr lang="en-US" sz="2000" b="0" strike="noStrike" spc="-1">
                <a:solidFill>
                  <a:srgbClr val="000000"/>
                </a:solidFill>
                <a:latin typeface="Helvetica Neue Light"/>
                <a:ea typeface="Helvetica Neue Light"/>
              </a:rPr>
              <a:t> from the outside world</a:t>
            </a:r>
            <a:endParaRPr lang="en-US" sz="2000" b="0" strike="noStrike" spc="-1">
              <a:latin typeface="Arial"/>
            </a:endParaRPr>
          </a:p>
          <a:p>
            <a:pPr>
              <a:lnSpc>
                <a:spcPct val="100000"/>
              </a:lnSpc>
            </a:pPr>
            <a:endParaRPr lang="en-US" sz="2000" b="0" strike="noStrike" spc="-1">
              <a:latin typeface="Arial"/>
            </a:endParaRPr>
          </a:p>
          <a:p>
            <a:pPr marL="343080" indent="-343080">
              <a:lnSpc>
                <a:spcPct val="115000"/>
              </a:lnSpc>
              <a:buClr>
                <a:srgbClr val="000000"/>
              </a:buClr>
              <a:buFont typeface="Helvetica Neue Light"/>
              <a:buChar char="•"/>
            </a:pPr>
            <a:r>
              <a:rPr lang="en-US" sz="2100" b="0" strike="noStrike" spc="-1">
                <a:solidFill>
                  <a:srgbClr val="000000"/>
                </a:solidFill>
                <a:latin typeface="Helvetica Neue Light"/>
                <a:ea typeface="Helvetica Neue Light"/>
              </a:rPr>
              <a:t>Getting help</a:t>
            </a:r>
            <a:endParaRPr lang="en-US" sz="21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Use online docs for help</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Ask questions in the chat!</a:t>
            </a:r>
            <a:endParaRPr lang="en-US" sz="2000" b="0" strike="noStrike" spc="-1">
              <a:latin typeface="Arial"/>
            </a:endParaRPr>
          </a:p>
        </p:txBody>
      </p:sp>
      <p:sp>
        <p:nvSpPr>
          <p:cNvPr id="54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347ED0D-B01E-4CB8-80FC-4A4740F3DA65}" type="slidenum">
              <a:rPr lang="en-US" sz="1200" b="0" strike="noStrike" spc="-1">
                <a:solidFill>
                  <a:srgbClr val="FFFFFF"/>
                </a:solidFill>
                <a:latin typeface="Helvetica Neue Light"/>
                <a:ea typeface="Helvetica Neue Light"/>
              </a:rPr>
              <a:t>66</a:t>
            </a:fld>
            <a:endParaRPr lang="en-US" sz="1200" b="0" strike="noStrike" spc="-1">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100" b="1" strike="noStrike" spc="-1">
                <a:solidFill>
                  <a:srgbClr val="233445"/>
                </a:solidFill>
                <a:latin typeface="Helvetica Neue"/>
                <a:ea typeface="Helvetica Neue"/>
              </a:rPr>
              <a:t>Experimentation Time: Webserver (cont’d)</a:t>
            </a:r>
            <a:endParaRPr lang="en-US" sz="2100" b="0" strike="noStrike" spc="-1">
              <a:latin typeface="Arial"/>
            </a:endParaRPr>
          </a:p>
        </p:txBody>
      </p:sp>
      <p:sp>
        <p:nvSpPr>
          <p:cNvPr id="54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You can go in many different directions as you solve this, and there are plenty of things to play with along the way and after, some ideas: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Imagine your Terraform code to spin up this instance needed to be reused, what are your options–make it reusable! </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Pretend that some other automation needed the public IP from the created instance, how would you do this?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...And finally, ANYTHING else you’d like to start learning more about, </a:t>
            </a:r>
            <a:r>
              <a:rPr lang="en-US" sz="1800" b="1" strike="noStrike" spc="-1" dirty="0">
                <a:solidFill>
                  <a:srgbClr val="000000"/>
                </a:solidFill>
                <a:latin typeface="Consolas"/>
                <a:ea typeface="Consolas"/>
              </a:rPr>
              <a:t>terraform graph</a:t>
            </a:r>
            <a:r>
              <a:rPr lang="en-US" sz="1800" b="0" strike="noStrike" spc="-1" dirty="0">
                <a:solidFill>
                  <a:srgbClr val="000000"/>
                </a:solidFill>
                <a:latin typeface="Helvetica Neue Light"/>
                <a:ea typeface="Helvetica Neue Light"/>
              </a:rPr>
              <a:t> maybe?</a:t>
            </a: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p:txBody>
      </p:sp>
      <p:sp>
        <p:nvSpPr>
          <p:cNvPr id="54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7507245-0FD7-4A59-A12F-A8D3000596AF}" type="slidenum">
              <a:rPr lang="en-US" sz="1200" b="0" strike="noStrike" spc="-1">
                <a:solidFill>
                  <a:srgbClr val="FFFFFF"/>
                </a:solidFill>
                <a:latin typeface="Helvetica Neue Light"/>
                <a:ea typeface="Helvetica Neue Light"/>
              </a:rPr>
              <a:t>67</a:t>
            </a:fld>
            <a:endParaRPr lang="en-US" sz="1200" b="0" strike="noStrike" spc="-1">
              <a:latin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 to Day 2!</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Day 1 Recap and Review</a:t>
            </a:r>
            <a:endParaRPr lang="en-US" sz="2400" b="0" strike="noStrike" spc="-1">
              <a:latin typeface="Arial"/>
            </a:endParaRPr>
          </a:p>
        </p:txBody>
      </p:sp>
      <p:sp>
        <p:nvSpPr>
          <p:cNvPr id="55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Let’s discuss some takeaways from yesterday</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What questions do you have after sleeping on it?</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Corrections, omissions</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OK, let’s get into it</a:t>
            </a:r>
            <a:endParaRPr lang="en-US" sz="2000" b="0" strike="noStrike" spc="-1" dirty="0">
              <a:latin typeface="Arial"/>
            </a:endParaRPr>
          </a:p>
        </p:txBody>
      </p:sp>
      <p:sp>
        <p:nvSpPr>
          <p:cNvPr id="55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E2FB9F7-1202-47C7-885D-0A2DAD6F12AB}" type="slidenum">
              <a:rPr lang="en-US" sz="1200" b="0" strike="noStrike" spc="-1">
                <a:solidFill>
                  <a:srgbClr val="FFFFFF"/>
                </a:solidFill>
                <a:latin typeface="Helvetica Neue Light"/>
                <a:ea typeface="Helvetica Neue Light"/>
              </a:rPr>
              <a:t>69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240" name="Google Shape;240;p31"/>
          <p:cNvSpPr txBox="1">
            <a:spLocks noGrp="1"/>
          </p:cNvSpPr>
          <p:nvPr>
            <p:ph type="body" idx="1"/>
          </p:nvPr>
        </p:nvSpPr>
        <p:spPr>
          <a:xfrm>
            <a:off x="613700" y="1794150"/>
            <a:ext cx="7086600" cy="22872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a:solidFill>
                  <a:schemeClr val="dk1"/>
                </a:solidFill>
              </a:rPr>
              <a:t>Make this interactive</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Ask you questions </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Ensure everyone can speak </a:t>
            </a:r>
            <a:endParaRPr/>
          </a:p>
          <a:p>
            <a:pPr marL="457200" lvl="0" indent="-323850" algn="l" rtl="0">
              <a:lnSpc>
                <a:spcPct val="150000"/>
              </a:lnSpc>
              <a:spcBef>
                <a:spcPts val="1000"/>
              </a:spcBef>
              <a:spcAft>
                <a:spcPts val="0"/>
              </a:spcAft>
              <a:buSzPts val="1500"/>
              <a:buChar char="●"/>
            </a:pPr>
            <a:r>
              <a:rPr lang="en"/>
              <a:t>Create an inclusive learning environment</a:t>
            </a:r>
            <a:endParaRPr/>
          </a:p>
          <a:p>
            <a:pPr marL="457200" lvl="0" indent="-323850" algn="l" rtl="0">
              <a:lnSpc>
                <a:spcPct val="150000"/>
              </a:lnSpc>
              <a:spcBef>
                <a:spcPts val="1000"/>
              </a:spcBef>
              <a:spcAft>
                <a:spcPts val="1000"/>
              </a:spcAft>
              <a:buClr>
                <a:schemeClr val="dk1"/>
              </a:buClr>
              <a:buSzPts val="1500"/>
              <a:buChar char="●"/>
            </a:pPr>
            <a:r>
              <a:rPr lang="en">
                <a:solidFill>
                  <a:schemeClr val="dk1"/>
                </a:solidFill>
              </a:rPr>
              <a:t>Use an on-screen timer for breaks</a:t>
            </a:r>
            <a:endParaRPr>
              <a:solidFill>
                <a:schemeClr val="dk1"/>
              </a:solidFill>
            </a:endParaRPr>
          </a:p>
        </p:txBody>
      </p:sp>
      <p:sp>
        <p:nvSpPr>
          <p:cNvPr id="241" name="Google Shape;241;p31"/>
          <p:cNvSpPr txBox="1">
            <a:spLocks noGrp="1"/>
          </p:cNvSpPr>
          <p:nvPr>
            <p:ph type="body" idx="1"/>
          </p:nvPr>
        </p:nvSpPr>
        <p:spPr>
          <a:xfrm>
            <a:off x="6690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I will...</a:t>
            </a:r>
            <a:endParaRPr sz="1800" b="1">
              <a:solidFill>
                <a:schemeClr val="accent1"/>
              </a:solidFill>
            </a:endParaRPr>
          </a:p>
        </p:txBody>
      </p:sp>
      <p:sp>
        <p:nvSpPr>
          <p:cNvPr id="242" name="Google Shape;2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7</a:t>
            </a:fld>
            <a:endParaRPr>
              <a:solidFill>
                <a:schemeClr val="dk1"/>
              </a:solidFill>
            </a:endParaRPr>
          </a:p>
        </p:txBody>
      </p:sp>
      <p:sp>
        <p:nvSpPr>
          <p:cNvPr id="243" name="Google Shape;243;p31"/>
          <p:cNvSpPr txBox="1">
            <a:spLocks noGrp="1"/>
          </p:cNvSpPr>
          <p:nvPr>
            <p:ph type="body" idx="1"/>
          </p:nvPr>
        </p:nvSpPr>
        <p:spPr>
          <a:xfrm>
            <a:off x="669000" y="42089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…also, if you have an accessibility need, please let me know</a:t>
            </a:r>
            <a:endParaRPr sz="1800" b="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Effect transition="in" filter="fade">
                                      <p:cBhvr>
                                        <p:cTn id="12" dur="1000"/>
                                        <p:tgtEl>
                                          <p:spTgt spid="2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Effect transition="in" filter="fade">
                                      <p:cBhvr>
                                        <p:cTn id="17" dur="1000"/>
                                        <p:tgtEl>
                                          <p:spTgt spid="2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Effect transition="in" filter="fade">
                                      <p:cBhvr>
                                        <p:cTn id="22" dur="1000"/>
                                        <p:tgtEl>
                                          <p:spTgt spid="2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0">
                                            <p:txEl>
                                              <p:pRg st="4" end="4"/>
                                            </p:txEl>
                                          </p:spTgt>
                                        </p:tgtEl>
                                        <p:attrNameLst>
                                          <p:attrName>style.visibility</p:attrName>
                                        </p:attrNameLst>
                                      </p:cBhvr>
                                      <p:to>
                                        <p:strVal val="visible"/>
                                      </p:to>
                                    </p:set>
                                    <p:animEffect transition="in" filter="fade">
                                      <p:cBhvr>
                                        <p:cTn id="27" dur="1000"/>
                                        <p:tgtEl>
                                          <p:spTgt spid="2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Error Handling and Debugging</a:t>
            </a:r>
            <a:endParaRPr lang="en-US" sz="2400" b="0" strike="noStrike" spc="-1">
              <a:latin typeface="Arial"/>
            </a:endParaRPr>
          </a:p>
        </p:txBody>
      </p:sp>
      <p:sp>
        <p:nvSpPr>
          <p:cNvPr id="55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Most errors fall into one of four types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Process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Syntax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Validation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Passthrough Errors</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55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04735D9-A36E-4C47-B05D-42BD0C86A902}" type="slidenum">
              <a:rPr lang="en-US" sz="1200" b="0" strike="noStrike" spc="-1">
                <a:solidFill>
                  <a:srgbClr val="FFFFFF"/>
                </a:solidFill>
                <a:latin typeface="Helvetica Neue Light"/>
                <a:ea typeface="Helvetica Neue Light"/>
              </a:rPr>
              <a:t>70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Process Errors</a:t>
            </a:r>
            <a:endParaRPr lang="en-US" sz="2400" b="0" strike="noStrike" spc="-1">
              <a:latin typeface="Arial"/>
            </a:endParaRPr>
          </a:p>
        </p:txBody>
      </p:sp>
      <p:sp>
        <p:nvSpPr>
          <p:cNvPr id="55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due to process not being followed</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Running </a:t>
            </a:r>
            <a:r>
              <a:rPr lang="en-US" sz="2000" b="1" strike="noStrike" spc="-1">
                <a:solidFill>
                  <a:srgbClr val="000000"/>
                </a:solidFill>
                <a:latin typeface="Consolas"/>
                <a:ea typeface="Consolas"/>
              </a:rPr>
              <a:t>apply</a:t>
            </a:r>
            <a:r>
              <a:rPr lang="en-US" sz="2000" b="0" strike="noStrike" spc="-1">
                <a:solidFill>
                  <a:srgbClr val="000000"/>
                </a:solidFill>
                <a:latin typeface="Helvetica Neue Light"/>
                <a:ea typeface="Helvetica Neue Light"/>
              </a:rPr>
              <a:t> before </a:t>
            </a:r>
            <a:r>
              <a:rPr lang="en-US" sz="2000" b="1" strike="noStrike" spc="-1">
                <a:solidFill>
                  <a:srgbClr val="000000"/>
                </a:solidFill>
                <a:latin typeface="Consolas"/>
                <a:ea typeface="Consolas"/>
              </a:rPr>
              <a:t>init</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Variables not fully populated</a:t>
            </a:r>
            <a:endParaRPr lang="en-US" sz="2000" b="0" strike="noStrike" spc="-1">
              <a:latin typeface="Arial"/>
            </a:endParaRPr>
          </a:p>
        </p:txBody>
      </p:sp>
      <p:sp>
        <p:nvSpPr>
          <p:cNvPr id="55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1201011-3334-43C2-A6A1-00CA3B2709BE}" type="slidenum">
              <a:rPr lang="en-US" sz="1200" b="0" strike="noStrike" spc="-1">
                <a:solidFill>
                  <a:srgbClr val="FFFFFF"/>
                </a:solidFill>
                <a:latin typeface="Helvetica Neue Light"/>
                <a:ea typeface="Helvetica Neue Light"/>
              </a:rPr>
              <a:t>71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Effect transition="in" filter="fade">
                                      <p:cBhvr additive="repl">
                                        <p:cTn id="7" dur="1000"/>
                                        <p:tgtEl>
                                          <p:spTgt spid="5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8">
                                            <p:txEl>
                                              <p:pRg st="2" end="2"/>
                                            </p:txEl>
                                          </p:spTgt>
                                        </p:tgtEl>
                                        <p:attrNameLst>
                                          <p:attrName>style.visibility</p:attrName>
                                        </p:attrNameLst>
                                      </p:cBhvr>
                                      <p:to>
                                        <p:strVal val="visible"/>
                                      </p:to>
                                    </p:set>
                                    <p:animEffect transition="in" filter="fade">
                                      <p:cBhvr additive="repl">
                                        <p:cTn id="12" dur="1000"/>
                                        <p:tgtEl>
                                          <p:spTgt spid="5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58">
                                            <p:txEl>
                                              <p:pRg st="3" end="3"/>
                                            </p:txEl>
                                          </p:spTgt>
                                        </p:tgtEl>
                                        <p:attrNameLst>
                                          <p:attrName>style.visibility</p:attrName>
                                        </p:attrNameLst>
                                      </p:cBhvr>
                                      <p:to>
                                        <p:strVal val="visible"/>
                                      </p:to>
                                    </p:set>
                                    <p:animEffect transition="in" filter="fade">
                                      <p:cBhvr additive="repl">
                                        <p:cTn id="17" dur="1000"/>
                                        <p:tgtEl>
                                          <p:spTgt spid="5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58">
                                            <p:txEl>
                                              <p:pRg st="4" end="4"/>
                                            </p:txEl>
                                          </p:spTgt>
                                        </p:tgtEl>
                                        <p:attrNameLst>
                                          <p:attrName>style.visibility</p:attrName>
                                        </p:attrNameLst>
                                      </p:cBhvr>
                                      <p:to>
                                        <p:strVal val="visible"/>
                                      </p:to>
                                    </p:set>
                                    <p:animEffect transition="in" filter="fade">
                                      <p:cBhvr additive="repl">
                                        <p:cTn id="22" dur="1000"/>
                                        <p:tgtEl>
                                          <p:spTgt spid="5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Syntax Errors</a:t>
            </a:r>
            <a:endParaRPr lang="en-US" sz="2400" b="0" strike="noStrike" spc="-1">
              <a:latin typeface="Arial"/>
            </a:endParaRPr>
          </a:p>
        </p:txBody>
      </p:sp>
      <p:sp>
        <p:nvSpPr>
          <p:cNvPr id="561"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Caused by an error in syntax, e.g.,</a:t>
            </a:r>
            <a:endParaRPr lang="en-US" sz="2000" b="0" strike="noStrike" spc="-1" dirty="0">
              <a:latin typeface="Arial"/>
            </a:endParaRPr>
          </a:p>
          <a:p>
            <a:pPr marL="685800" lvl="1"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HCL codebase syntax or parameter errors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Incorrect usage of built in functions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Type errors</a:t>
            </a:r>
            <a:endParaRPr lang="en-US" sz="2000" b="0" strike="noStrike" spc="-1" dirty="0">
              <a:latin typeface="Arial"/>
            </a:endParaRPr>
          </a:p>
        </p:txBody>
      </p:sp>
      <p:sp>
        <p:nvSpPr>
          <p:cNvPr id="56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A82FE8E-6F9F-45FC-8CA0-455326341F3D}" type="slidenum">
              <a:rPr lang="en-US" sz="1200" b="0" strike="noStrike" spc="-1">
                <a:solidFill>
                  <a:srgbClr val="FFFFFF"/>
                </a:solidFill>
                <a:latin typeface="Helvetica Neue Light"/>
                <a:ea typeface="Helvetica Neue Light"/>
              </a:rPr>
              <a:t>72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Validation Errors</a:t>
            </a:r>
            <a:endParaRPr lang="en-US" sz="2400" b="0" strike="noStrike" spc="-1">
              <a:latin typeface="Arial"/>
            </a:endParaRPr>
          </a:p>
        </p:txBody>
      </p:sp>
      <p:sp>
        <p:nvSpPr>
          <p:cNvPr id="56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Preliminary validation built into provider occurring before plan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more detailed</a:t>
            </a:r>
            <a:endParaRPr lang="en-US" sz="2000" b="0" strike="noStrike" spc="-1">
              <a:latin typeface="Arial"/>
            </a:endParaRPr>
          </a:p>
        </p:txBody>
      </p:sp>
      <p:sp>
        <p:nvSpPr>
          <p:cNvPr id="56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42979AC-4D6C-4992-BB66-105E4E797243}" type="slidenum">
              <a:rPr lang="en-US" sz="2000" b="0" strike="noStrike" spc="-1">
                <a:solidFill>
                  <a:srgbClr val="FFFFFF"/>
                </a:solidFill>
                <a:latin typeface="Helvetica Neue Light"/>
                <a:ea typeface="Helvetica Neue Light"/>
              </a:rPr>
              <a:t>73</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 Errors / Passthrough</a:t>
            </a:r>
            <a:endParaRPr lang="en-US" sz="2400" b="0" strike="noStrike" spc="-1">
              <a:latin typeface="Arial"/>
            </a:endParaRPr>
          </a:p>
        </p:txBody>
      </p:sp>
      <p:sp>
        <p:nvSpPr>
          <p:cNvPr id="5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received from provider or third party API while in process of refresh, plan, apply, etc.</a:t>
            </a:r>
            <a:endParaRPr lang="en-US" sz="2000" b="0" strike="noStrike" spc="-1">
              <a:latin typeface="Arial"/>
            </a:endParaRPr>
          </a:p>
          <a:p>
            <a:pPr>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most difficult to troubleshoot</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Requires knowledge of provider’s tech (e.g., AWS)</a:t>
            </a:r>
            <a:endParaRPr lang="en-US" sz="2000" b="0" strike="noStrike" spc="-1">
              <a:latin typeface="Arial"/>
            </a:endParaRPr>
          </a:p>
        </p:txBody>
      </p:sp>
      <p:sp>
        <p:nvSpPr>
          <p:cNvPr id="5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F641C0-A288-40E9-80A1-632413CF5FFA}" type="slidenum">
              <a:rPr lang="en-US" sz="1200" b="0" strike="noStrike" spc="-1">
                <a:solidFill>
                  <a:srgbClr val="FFFFFF"/>
                </a:solidFill>
                <a:latin typeface="Helvetica Neue Light"/>
                <a:ea typeface="Helvetica Neue Light"/>
              </a:rPr>
              <a:t>74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Commands</a:t>
            </a:r>
            <a:endParaRPr lang="en-US" sz="2400" b="0" strike="noStrike" spc="-1">
              <a:latin typeface="Arial"/>
            </a:endParaRPr>
          </a:p>
        </p:txBody>
      </p:sp>
      <p:sp>
        <p:nvSpPr>
          <p:cNvPr id="57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terraform validate</a:t>
            </a:r>
            <a:endParaRPr lang="en-US" sz="1800" b="0" strike="noStrike" spc="-1">
              <a:latin typeface="Arial"/>
            </a:endParaRPr>
          </a:p>
          <a:p>
            <a:pPr>
              <a:lnSpc>
                <a:spcPct val="115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Performs a syntax check on all terraform files in the directory</a:t>
            </a:r>
            <a:br/>
            <a:r>
              <a:rPr lang="en-US" sz="1800" b="0" strike="noStrike" spc="-1">
                <a:solidFill>
                  <a:srgbClr val="000000"/>
                </a:solidFill>
                <a:latin typeface="Helvetica Neue Light"/>
                <a:ea typeface="Helvetica Neue Light"/>
              </a:rPr>
              <a:t> </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Displays an error if any of the files doesn't validate</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Does </a:t>
            </a:r>
            <a:r>
              <a:rPr lang="en-US" sz="1800" b="0" i="1" strike="noStrike" spc="-1">
                <a:solidFill>
                  <a:srgbClr val="000000"/>
                </a:solidFill>
                <a:latin typeface="Helvetica Neue Light"/>
                <a:ea typeface="Helvetica Neue Light"/>
              </a:rPr>
              <a:t>NOT</a:t>
            </a:r>
            <a:r>
              <a:rPr lang="en-US" sz="1800" b="0" strike="noStrike" spc="-1">
                <a:solidFill>
                  <a:srgbClr val="000000"/>
                </a:solidFill>
                <a:latin typeface="Helvetica Neue Light"/>
                <a:ea typeface="Helvetica Neue Light"/>
              </a:rPr>
              <a:t> check formatting</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does it check…?</a:t>
            </a:r>
            <a:endParaRPr lang="en-US" sz="1800" b="0" strike="noStrike" spc="-1">
              <a:latin typeface="Arial"/>
            </a:endParaRPr>
          </a:p>
        </p:txBody>
      </p:sp>
      <p:sp>
        <p:nvSpPr>
          <p:cNvPr id="5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6B94E53-4E2A-46D4-9767-7678516393DA}" type="slidenum">
              <a:rPr lang="en-US" sz="1200" b="0" strike="noStrike" spc="-1">
                <a:solidFill>
                  <a:srgbClr val="FFFFFF"/>
                </a:solidFill>
                <a:latin typeface="Helvetica Neue Light"/>
                <a:ea typeface="Helvetica Neue Light"/>
              </a:rPr>
              <a:t>75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validate</a:t>
            </a:r>
            <a:endParaRPr lang="en-US" sz="2400" b="0" strike="noStrike" spc="-1">
              <a:latin typeface="Arial"/>
            </a:endParaRPr>
          </a:p>
        </p:txBody>
      </p:sp>
      <p:sp>
        <p:nvSpPr>
          <p:cNvPr id="57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syntax (e.g., missing quote or equal sign)</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references (e.g., variable name or attribute which doesn't exist)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Same provider/module/resource declared multiple times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module name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Interpolation used in places where it's unsupported (e.g., variable, </a:t>
            </a:r>
            <a:r>
              <a:rPr lang="en-US" sz="1800" b="1" strike="noStrike" spc="-1">
                <a:solidFill>
                  <a:srgbClr val="000000"/>
                </a:solidFill>
                <a:latin typeface="Consolas"/>
                <a:ea typeface="Consolas"/>
              </a:rPr>
              <a:t>depends_on</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module.source</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Missing value for a variable (none of </a:t>
            </a:r>
            <a:r>
              <a:rPr lang="en-US" sz="1800" b="1" strike="noStrike" spc="-1">
                <a:solidFill>
                  <a:srgbClr val="000000"/>
                </a:solidFill>
                <a:latin typeface="Consolas"/>
                <a:ea typeface="Consolas"/>
              </a:rPr>
              <a:t>-var foo=...</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-var-file=foo.vars</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TF_VAR_foo</a:t>
            </a:r>
            <a:r>
              <a:rPr lang="en-US" sz="1800" b="0" strike="noStrike" spc="-1">
                <a:solidFill>
                  <a:srgbClr val="000000"/>
                </a:solidFill>
                <a:latin typeface="Helvetica Neue Light"/>
                <a:ea typeface="Helvetica Neue Light"/>
              </a:rPr>
              <a:t> environment variable, terraform.tfvars, or default value in the configuration)</a:t>
            </a:r>
            <a:endParaRPr lang="en-US" sz="1800" b="0" strike="noStrike" spc="-1">
              <a:latin typeface="Arial"/>
            </a:endParaRPr>
          </a:p>
        </p:txBody>
      </p:sp>
      <p:sp>
        <p:nvSpPr>
          <p:cNvPr id="5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270A63-3A70-48E6-8A32-92C7B4E78847}" type="slidenum">
              <a:rPr lang="en-US" sz="1200" b="0" strike="noStrike" spc="-1">
                <a:solidFill>
                  <a:srgbClr val="FFFFFF"/>
                </a:solidFill>
                <a:latin typeface="Helvetica Neue Light"/>
                <a:ea typeface="Helvetica Neue Light"/>
              </a:rPr>
              <a:t>76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fmt</a:t>
            </a:r>
            <a:endParaRPr lang="en-US" sz="2400" b="0" strike="noStrike" spc="-1">
              <a:latin typeface="Arial"/>
            </a:endParaRPr>
          </a:p>
        </p:txBody>
      </p:sp>
      <p:sp>
        <p:nvSpPr>
          <p:cNvPr id="57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Rewrites Terraform files in a canonical format/style</a:t>
            </a:r>
            <a:endParaRPr lang="en-US" sz="2000" b="0" strike="noStrike" spc="-1">
              <a:latin typeface="Arial"/>
            </a:endParaRPr>
          </a:p>
          <a:p>
            <a:pPr marL="343080"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By default, scans the current directory for configuration files</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the dir argument is provided then it will scan that given directory instead</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dir is a single dash (-) then </a:t>
            </a:r>
            <a:r>
              <a:rPr lang="en-US" sz="2000" b="1" strike="noStrike" spc="-1">
                <a:solidFill>
                  <a:srgbClr val="000000"/>
                </a:solidFill>
                <a:latin typeface="Consolas"/>
                <a:ea typeface="Consolas"/>
              </a:rPr>
              <a:t>fmt</a:t>
            </a:r>
            <a:r>
              <a:rPr lang="en-US" sz="2000" b="0" strike="noStrike" spc="-1">
                <a:solidFill>
                  <a:srgbClr val="000000"/>
                </a:solidFill>
                <a:latin typeface="Helvetica Neue Light"/>
                <a:ea typeface="Helvetica Neue Light"/>
              </a:rPr>
              <a:t> will read from standard input</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Use the </a:t>
            </a:r>
            <a:r>
              <a:rPr lang="en-US" sz="2000" b="1" strike="noStrike" spc="-1">
                <a:solidFill>
                  <a:srgbClr val="000000"/>
                </a:solidFill>
                <a:latin typeface="Helvetica Neue Light"/>
                <a:ea typeface="Helvetica Neue Light"/>
              </a:rPr>
              <a:t>-recursive</a:t>
            </a:r>
            <a:r>
              <a:rPr lang="en-US" sz="2000" b="0" strike="noStrike" spc="-1">
                <a:solidFill>
                  <a:srgbClr val="000000"/>
                </a:solidFill>
                <a:latin typeface="Helvetica Neue Light"/>
                <a:ea typeface="Helvetica Neue Light"/>
              </a:rPr>
              <a:t> flag to format all .tf files in nested directories</a:t>
            </a:r>
            <a:endParaRPr lang="en-US" sz="2000" b="0" strike="noStrike" spc="-1">
              <a:latin typeface="Arial"/>
            </a:endParaRPr>
          </a:p>
        </p:txBody>
      </p:sp>
      <p:sp>
        <p:nvSpPr>
          <p:cNvPr id="5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D4D6E44-063A-4A6F-9755-E5D9E4BBE215}" type="slidenum">
              <a:rPr lang="en-US" sz="1200" b="0" strike="noStrike" spc="-1">
                <a:solidFill>
                  <a:srgbClr val="FFFFFF"/>
                </a:solidFill>
                <a:latin typeface="Helvetica Neue Light"/>
                <a:ea typeface="Helvetica Neue Light"/>
              </a:rPr>
              <a:t>77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graph</a:t>
            </a:r>
            <a:endParaRPr lang="en-US" sz="2400" b="0" strike="noStrike" spc="-1">
              <a:latin typeface="Arial"/>
            </a:endParaRPr>
          </a:p>
        </p:txBody>
      </p:sp>
      <p:sp>
        <p:nvSpPr>
          <p:cNvPr id="5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Generates a visual representation of either a configuration or execution plan</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Output is in DOT format, which can be used by GraphViz to generate charts: </a:t>
            </a:r>
            <a:r>
              <a:rPr lang="en-US" sz="2000" b="0" u="sng" strike="noStrike" spc="-1">
                <a:solidFill>
                  <a:srgbClr val="0000FF"/>
                </a:solidFill>
                <a:uFillTx/>
                <a:latin typeface="Helvetica Neue Light"/>
                <a:ea typeface="Helvetica Neue Light"/>
                <a:hlinkClick r:id="rId2"/>
              </a:rPr>
              <a:t>https://www.terraform.io/docs/internals/graph.html</a:t>
            </a:r>
            <a:r>
              <a:rPr lang="en-US" sz="2000" b="0" strike="noStrike" spc="-1">
                <a:solidFill>
                  <a:srgbClr val="000000"/>
                </a:solidFill>
                <a:latin typeface="Helvetica Neue Light"/>
                <a:ea typeface="Helvetica Neue Light"/>
              </a:rPr>
              <a:t> </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a:lnSpc>
                <a:spcPct val="115000"/>
              </a:lnSpc>
              <a:tabLst>
                <a:tab pos="0" algn="l"/>
              </a:tabLst>
            </a:pPr>
            <a:r>
              <a:rPr lang="en-US" sz="2000" b="1" strike="noStrike" spc="-1">
                <a:solidFill>
                  <a:srgbClr val="000000"/>
                </a:solidFill>
                <a:latin typeface="Consolas"/>
                <a:ea typeface="Consolas"/>
              </a:rPr>
              <a:t>terraform graph | dot -Tsvg &gt; graph.svg</a:t>
            </a:r>
            <a:endParaRPr lang="en-US" sz="2000" b="0" strike="noStrike" spc="-1">
              <a:latin typeface="Arial"/>
            </a:endParaRPr>
          </a:p>
        </p:txBody>
      </p:sp>
      <p:sp>
        <p:nvSpPr>
          <p:cNvPr id="5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718FA-AAB2-45F6-ABE0-1C1815E3C986}" type="slidenum">
              <a:rPr lang="en-US" sz="1200" b="0" strike="noStrike" spc="-1">
                <a:solidFill>
                  <a:srgbClr val="FFFFFF"/>
                </a:solidFill>
                <a:latin typeface="Helvetica Neue Light"/>
                <a:ea typeface="Helvetica Neue Light"/>
              </a:rPr>
              <a:t>78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B66966E-B6C4-4E4A-995E-189C2EFF94AD}" type="slidenum">
              <a:rPr lang="en-US" sz="1200" b="0" strike="noStrike" spc="-1">
                <a:solidFill>
                  <a:srgbClr val="FFFFFF"/>
                </a:solidFill>
                <a:latin typeface="Helvetica Neue Light"/>
                <a:ea typeface="Helvetica Neue Light"/>
              </a:rPr>
              <a:t>79</a:t>
            </a:fld>
            <a:endParaRPr lang="en-US" sz="1200" b="0" strike="noStrike" spc="-1">
              <a:latin typeface="Times New Roman"/>
            </a:endParaRPr>
          </a:p>
        </p:txBody>
      </p:sp>
      <p:pic>
        <p:nvPicPr>
          <p:cNvPr id="583" name="Google Shape;417;p60"/>
          <p:cNvPicPr/>
          <p:nvPr/>
        </p:nvPicPr>
        <p:blipFill rotWithShape="1">
          <a:blip r:embed="rId2"/>
          <a:srcRect t="405" b="1"/>
          <a:stretch/>
        </p:blipFill>
        <p:spPr>
          <a:xfrm>
            <a:off x="2735131" y="1161534"/>
            <a:ext cx="3523680" cy="3872607"/>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249" name="Google Shape;249;p32"/>
          <p:cNvSpPr txBox="1">
            <a:spLocks noGrp="1"/>
          </p:cNvSpPr>
          <p:nvPr>
            <p:ph type="body" idx="1"/>
          </p:nvPr>
        </p:nvSpPr>
        <p:spPr>
          <a:xfrm>
            <a:off x="613700" y="1794150"/>
            <a:ext cx="7086600" cy="3221100"/>
          </a:xfrm>
          <a:prstGeom prst="rect">
            <a:avLst/>
          </a:prstGeom>
        </p:spPr>
        <p:txBody>
          <a:bodyPr spcFirstLastPara="1" wrap="square" lIns="91400" tIns="91400" rIns="91400" bIns="91400" anchor="t" anchorCtr="0">
            <a:noAutofit/>
          </a:bodyPr>
          <a:lstStyle/>
          <a:p>
            <a:pPr lvl="0" indent="-323850">
              <a:lnSpc>
                <a:spcPct val="150000"/>
              </a:lnSpc>
              <a:buChar char="●"/>
            </a:pPr>
            <a:r>
              <a:rPr lang="en-US" sz="1600" dirty="0"/>
              <a:t>Read and write Terraform code</a:t>
            </a:r>
          </a:p>
          <a:p>
            <a:pPr lvl="0" indent="-323850">
              <a:lnSpc>
                <a:spcPct val="150000"/>
              </a:lnSpc>
              <a:buChar char="●"/>
            </a:pPr>
            <a:r>
              <a:rPr lang="en-US" sz="1600" dirty="0"/>
              <a:t>Utilize reusable Terraform patterns</a:t>
            </a:r>
          </a:p>
          <a:p>
            <a:pPr lvl="0" indent="-323850">
              <a:lnSpc>
                <a:spcPct val="150000"/>
              </a:lnSpc>
              <a:buChar char="●"/>
            </a:pPr>
            <a:r>
              <a:rPr lang="en-US" sz="1600" dirty="0"/>
              <a:t>Understand Infrastructure as Code best practices</a:t>
            </a:r>
          </a:p>
        </p:txBody>
      </p:sp>
      <p:sp>
        <p:nvSpPr>
          <p:cNvPr id="250" name="Google Shape;250;p32"/>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At the end of this course you will be able to:</a:t>
            </a:r>
            <a:endParaRPr sz="1800" b="1">
              <a:solidFill>
                <a:schemeClr val="accent1"/>
              </a:solidFill>
            </a:endParaRPr>
          </a:p>
        </p:txBody>
      </p:sp>
      <p:sp>
        <p:nvSpPr>
          <p:cNvPr id="251" name="Google Shape;25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0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000"/>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000"/>
                                        <p:tgtEl>
                                          <p:spTgt spid="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4F2BD08-F18A-46F9-B2F3-D0FEB349BD4E}" type="slidenum">
              <a:rPr lang="en-US" sz="1200" b="0" strike="noStrike" spc="-1">
                <a:solidFill>
                  <a:srgbClr val="FFFFFF"/>
                </a:solidFill>
                <a:latin typeface="Helvetica Neue Light"/>
                <a:ea typeface="Helvetica Neue Light"/>
              </a:rPr>
              <a:t>80</a:t>
            </a:fld>
            <a:endParaRPr lang="en-US" sz="1200" b="0" strike="noStrike" spc="-1">
              <a:latin typeface="Times New Roman"/>
            </a:endParaRPr>
          </a:p>
        </p:txBody>
      </p:sp>
      <p:pic>
        <p:nvPicPr>
          <p:cNvPr id="586" name="Google Shape;424;p61"/>
          <p:cNvPicPr/>
          <p:nvPr/>
        </p:nvPicPr>
        <p:blipFill>
          <a:blip r:embed="rId2"/>
          <a:stretch/>
        </p:blipFill>
        <p:spPr>
          <a:xfrm>
            <a:off x="0" y="1559520"/>
            <a:ext cx="9142560" cy="22755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console</a:t>
            </a:r>
            <a:endParaRPr lang="en-US" sz="2400" b="0" strike="noStrike" spc="-1">
              <a:latin typeface="Arial"/>
            </a:endParaRPr>
          </a:p>
        </p:txBody>
      </p:sp>
      <p:sp>
        <p:nvSpPr>
          <p:cNvPr id="58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Creates an interactive console for testing interpolations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Similar to running the Python interpreter in interactive mode</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Great for testing complex conditionals</a:t>
            </a:r>
            <a:endParaRPr lang="en-US" sz="2000" b="0" strike="noStrike" spc="-1">
              <a:latin typeface="Arial"/>
            </a:endParaRPr>
          </a:p>
        </p:txBody>
      </p:sp>
      <p:sp>
        <p:nvSpPr>
          <p:cNvPr id="5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8227FD9-61E7-4BD4-9989-11585B6CF2EA}" type="slidenum">
              <a:rPr lang="en-US" sz="1200" b="0" strike="noStrike" spc="-1">
                <a:solidFill>
                  <a:srgbClr val="FFFFFF"/>
                </a:solidFill>
                <a:latin typeface="Helvetica Neue Light"/>
                <a:ea typeface="Helvetica Neue Light"/>
              </a:rPr>
              <a:t>81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7: Error Handling, Troubleshooting</a:t>
            </a:r>
            <a:endParaRPr lang="en-US" sz="2400" b="0" strike="noStrike" spc="-1">
              <a:latin typeface="Arial"/>
            </a:endParaRPr>
          </a:p>
        </p:txBody>
      </p:sp>
      <p:sp>
        <p:nvSpPr>
          <p:cNvPr id="59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7</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B421DB4-6566-4C80-9167-37250B70DEB5}" type="slidenum">
              <a:rPr lang="en-US" sz="1200" b="0" strike="noStrike" spc="-1">
                <a:solidFill>
                  <a:srgbClr val="FFFFFF"/>
                </a:solidFill>
                <a:latin typeface="Helvetica Neue Light"/>
                <a:ea typeface="Helvetica Neue Light"/>
              </a:rPr>
              <a:t>82</a:t>
            </a:fld>
            <a:endParaRPr lang="en-US" sz="1200" b="0" strike="noStrike" spc="-1">
              <a:latin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Expressions</a:t>
            </a:r>
            <a:endParaRPr lang="en-US" sz="2400" b="0" strike="noStrike" spc="-1">
              <a:latin typeface="Arial"/>
            </a:endParaRPr>
          </a:p>
        </p:txBody>
      </p:sp>
      <p:sp>
        <p:nvSpPr>
          <p:cNvPr id="59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Embedded within strings in Terraform, whether you're using the HCL or JSON, you can interpolate other values.</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you to reference variables, attributes of resources, call functions, etc.</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Simple math like </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${count.index + 1}</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for conditional statements</a:t>
            </a:r>
            <a:endParaRPr lang="en-US" sz="1800" b="0" strike="noStrike" spc="-1">
              <a:latin typeface="Arial"/>
            </a:endParaRPr>
          </a:p>
          <a:p>
            <a:pPr marL="343080" indent="-279360">
              <a:lnSpc>
                <a:spcPct val="115000"/>
              </a:lnSpc>
              <a:buClr>
                <a:srgbClr val="000000"/>
              </a:buClr>
              <a:buFont typeface="Courier New"/>
              <a:buChar char="●"/>
            </a:pPr>
            <a:r>
              <a:rPr lang="en-US" sz="1800" b="0" u="sng" strike="noStrike" spc="-1">
                <a:solidFill>
                  <a:srgbClr val="0000FF"/>
                </a:solidFill>
                <a:uFillTx/>
                <a:latin typeface="Helvetica Neue Light"/>
                <a:ea typeface="Helvetica Neue Light"/>
              </a:rPr>
              <a:t>https://www.terraform.io/docs/language/expressions/index.html</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5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2AD057E-3F03-46EC-9CD5-521F6367612E}" type="slidenum">
              <a:rPr lang="en-US" sz="1200" b="0" strike="noStrike" spc="-1">
                <a:solidFill>
                  <a:srgbClr val="FFFFFF"/>
                </a:solidFill>
                <a:latin typeface="Helvetica Neue Light"/>
                <a:ea typeface="Helvetica Neue Light"/>
              </a:rPr>
              <a:t>83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Built-in Functions</a:t>
            </a:r>
            <a:endParaRPr lang="en-US" sz="2400" b="0" strike="noStrike" spc="-1">
              <a:latin typeface="Arial"/>
            </a:endParaRPr>
          </a:p>
        </p:txBody>
      </p:sp>
      <p:sp>
        <p:nvSpPr>
          <p:cNvPr id="59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Terraform ships with 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Called with the syntax </a:t>
            </a:r>
            <a:r>
              <a:rPr lang="en-US" sz="1800" b="1" strike="noStrike" spc="-1" dirty="0">
                <a:solidFill>
                  <a:srgbClr val="000000"/>
                </a:solidFill>
                <a:latin typeface="Consolas"/>
                <a:ea typeface="Consolas"/>
              </a:rPr>
              <a:t>name(</a:t>
            </a:r>
            <a:r>
              <a:rPr lang="en-US" sz="1800" b="1" strike="noStrike" spc="-1" dirty="0" err="1">
                <a:solidFill>
                  <a:srgbClr val="000000"/>
                </a:solidFill>
                <a:latin typeface="Consolas"/>
                <a:ea typeface="Consolas"/>
              </a:rPr>
              <a:t>arg</a:t>
            </a:r>
            <a:r>
              <a:rPr lang="en-US" sz="1800" b="1" strike="noStrike" spc="-1" dirty="0">
                <a:solidFill>
                  <a:srgbClr val="000000"/>
                </a:solidFill>
                <a:latin typeface="Consolas"/>
                <a:ea typeface="Consolas"/>
              </a:rPr>
              <a:t>, arg2, ...)</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e.g., to read a file:</a:t>
            </a:r>
            <a:endParaRPr lang="en-US" sz="1800" b="0" strike="noStrike" spc="-1" dirty="0">
              <a:latin typeface="Arial"/>
            </a:endParaRPr>
          </a:p>
          <a:p>
            <a:pPr marL="1296000" lvl="2" indent="-288000">
              <a:lnSpc>
                <a:spcPct val="115000"/>
              </a:lnSpc>
              <a:spcBef>
                <a:spcPts val="850"/>
              </a:spcBef>
              <a:buClr>
                <a:srgbClr val="000000"/>
              </a:buClr>
              <a:buSzPct val="45000"/>
              <a:buFont typeface="Wingdings" charset="2"/>
              <a:buChar char=""/>
            </a:pPr>
            <a:r>
              <a:rPr lang="en-US" sz="1800" b="1" strike="noStrike" spc="-1" dirty="0">
                <a:solidFill>
                  <a:srgbClr val="000000"/>
                </a:solidFill>
                <a:latin typeface="Consolas"/>
                <a:ea typeface="Consolas"/>
              </a:rPr>
              <a:t>file("path.txt")</a:t>
            </a:r>
            <a:endParaRPr lang="en-US" sz="1800" b="0" strike="noStrike" spc="-1" dirty="0">
              <a:latin typeface="Arial"/>
            </a:endParaRPr>
          </a:p>
          <a:p>
            <a:pPr marL="308880">
              <a:lnSpc>
                <a:spcPct val="115000"/>
              </a:lnSpc>
              <a:tabLst>
                <a:tab pos="0" algn="l"/>
              </a:tabLst>
            </a:pPr>
            <a:endParaRPr lang="en-US" sz="1800" b="0" strike="noStrike" spc="-1" dirty="0">
              <a:latin typeface="Arial"/>
            </a:endParaRPr>
          </a:p>
          <a:p>
            <a:pPr marL="308880" indent="-279360">
              <a:lnSpc>
                <a:spcPct val="115000"/>
              </a:lnSpc>
              <a:buClr>
                <a:srgbClr val="000000"/>
              </a:buClr>
              <a:buFont typeface="Courier New"/>
              <a:buChar char="●"/>
              <a:tabLst>
                <a:tab pos="0" algn="l"/>
              </a:tabLst>
            </a:pPr>
            <a:r>
              <a:rPr lang="en-US" sz="1800" b="0" u="sng" strike="noStrike" spc="-1" dirty="0">
                <a:solidFill>
                  <a:srgbClr val="0000FF"/>
                </a:solidFill>
                <a:uFillTx/>
                <a:latin typeface="Helvetica Neue Light"/>
                <a:ea typeface="Helvetica Neue Light"/>
              </a:rPr>
              <a:t>https://www.terraform.io/docs/language/functions/index.html</a:t>
            </a:r>
            <a:endParaRPr lang="en-US" sz="1800" b="0" strike="noStrike" spc="-1" dirty="0">
              <a:latin typeface="Arial"/>
            </a:endParaRPr>
          </a:p>
        </p:txBody>
      </p:sp>
      <p:sp>
        <p:nvSpPr>
          <p:cNvPr id="5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5F1788B-7974-4F40-AE69-E5D0E0AC7C13}" type="slidenum">
              <a:rPr lang="en-US" sz="1200" b="0" strike="noStrike" spc="-1">
                <a:solidFill>
                  <a:srgbClr val="FFFFFF"/>
                </a:solidFill>
                <a:latin typeface="Helvetica Neue Light"/>
                <a:ea typeface="Helvetica Neue Light"/>
              </a:rPr>
              <a:t>84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Conditionals</a:t>
            </a:r>
            <a:endParaRPr lang="en-US" sz="2400" b="0" strike="noStrike" spc="-1">
              <a:latin typeface="Arial"/>
            </a:endParaRPr>
          </a:p>
        </p:txBody>
      </p:sp>
      <p:sp>
        <p:nvSpPr>
          <p:cNvPr id="60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Interpolations may contain conditionals to branch on the final value</a:t>
            </a:r>
            <a:endParaRPr lang="en-US" sz="1800" b="0" strike="noStrike" spc="-1">
              <a:latin typeface="Arial"/>
            </a:endParaRPr>
          </a:p>
          <a:p>
            <a:pPr>
              <a:lnSpc>
                <a:spcPct val="115000"/>
              </a:lnSpc>
              <a:tabLst>
                <a:tab pos="0" algn="l"/>
              </a:tabLst>
            </a:pPr>
            <a:endParaRPr lang="en-US" sz="1800" b="0" strike="noStrike" spc="-1">
              <a:latin typeface="Arial"/>
            </a:endParaRPr>
          </a:p>
          <a:p>
            <a:pPr marL="343080" indent="-279360">
              <a:lnSpc>
                <a:spcPct val="115000"/>
              </a:lnSpc>
              <a:buClr>
                <a:srgbClr val="000000"/>
              </a:buClr>
              <a:buFont typeface="Courier New"/>
              <a:buChar char="●"/>
              <a:tabLst>
                <a:tab pos="0" algn="l"/>
              </a:tabLst>
            </a:pPr>
            <a:r>
              <a:rPr lang="en-US" sz="1800" b="0" strike="noStrike" spc="-1">
                <a:solidFill>
                  <a:srgbClr val="000000"/>
                </a:solidFill>
                <a:latin typeface="Helvetica Neue Light"/>
                <a:ea typeface="Helvetica Neue Light"/>
              </a:rPr>
              <a:t>Syntax</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CONDITION ? TRUEVAL : FALSEVAL</a:t>
            </a:r>
            <a:endParaRPr lang="en-US" sz="1800" b="0" strike="noStrike" spc="-1">
              <a:latin typeface="Arial"/>
            </a:endParaRPr>
          </a:p>
        </p:txBody>
      </p:sp>
      <p:sp>
        <p:nvSpPr>
          <p:cNvPr id="60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F8D27C4-EEFC-493F-B7E3-A8857513CD88}" type="slidenum">
              <a:rPr lang="en-US" sz="1200" b="0" strike="noStrike" spc="-1">
                <a:solidFill>
                  <a:srgbClr val="FFFFFF"/>
                </a:solidFill>
                <a:latin typeface="Helvetica Neue Light"/>
                <a:ea typeface="Helvetica Neue Light"/>
              </a:rPr>
              <a:t>85</a:t>
            </a:fld>
            <a:endParaRPr lang="en-US" sz="1200" b="0" strike="noStrike" spc="-1">
              <a:latin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Primitive Data Types</a:t>
            </a:r>
            <a:endParaRPr lang="en-US" sz="2400" b="0" strike="noStrike" spc="-1">
              <a:latin typeface="Arial"/>
            </a:endParaRPr>
          </a:p>
        </p:txBody>
      </p:sp>
      <p:sp>
        <p:nvSpPr>
          <p:cNvPr id="60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String</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Use the var prefix followed by the variable name</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e.g., </a:t>
            </a:r>
            <a:r>
              <a:rPr lang="en-US" sz="1600" b="1" strike="noStrike" spc="-1" dirty="0" err="1">
                <a:solidFill>
                  <a:srgbClr val="000000"/>
                </a:solidFill>
                <a:latin typeface="Consolas"/>
                <a:ea typeface="Consolas"/>
              </a:rPr>
              <a:t>var.foo</a:t>
            </a:r>
            <a:r>
              <a:rPr lang="en-US" sz="1600" b="0" strike="noStrike" spc="-1" dirty="0">
                <a:solidFill>
                  <a:srgbClr val="000000"/>
                </a:solidFill>
                <a:latin typeface="Helvetica Neue Light"/>
                <a:ea typeface="Helvetica Neue Light"/>
              </a:rPr>
              <a:t> is how you would use the variable in HCL for interpolation or reference</a:t>
            </a:r>
            <a:endParaRPr lang="en-US" sz="1600" b="0" strike="noStrike" spc="-1" dirty="0">
              <a:latin typeface="Arial"/>
            </a:endParaRPr>
          </a:p>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Number</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Can be referenced as a number, so in arithmetic for example</a:t>
            </a:r>
            <a:endParaRPr lang="en-US" sz="1600" b="0" strike="noStrike" spc="-1" dirty="0">
              <a:latin typeface="Arial"/>
            </a:endParaRPr>
          </a:p>
          <a:p>
            <a:pPr marL="1028880">
              <a:lnSpc>
                <a:spcPct val="115000"/>
              </a:lnSpc>
              <a:tabLst>
                <a:tab pos="0" algn="l"/>
              </a:tabLst>
            </a:pPr>
            <a:r>
              <a:rPr lang="en-US" sz="1600" b="1" strike="noStrike" spc="-1" dirty="0">
                <a:solidFill>
                  <a:srgbClr val="000000"/>
                </a:solidFill>
                <a:latin typeface="Consolas"/>
                <a:ea typeface="Consolas"/>
              </a:rPr>
              <a:t>${</a:t>
            </a: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+ 1}</a:t>
            </a:r>
            <a:endParaRPr lang="en-US" sz="1600" b="0" strike="noStrike" spc="-1" dirty="0">
              <a:latin typeface="Arial"/>
            </a:endParaRPr>
          </a:p>
          <a:p>
            <a:pPr marL="343080" indent="-279360">
              <a:lnSpc>
                <a:spcPct val="115000"/>
              </a:lnSpc>
              <a:buClr>
                <a:srgbClr val="000000"/>
              </a:buClr>
              <a:buFont typeface="Consolas"/>
              <a:buChar char="●"/>
              <a:tabLst>
                <a:tab pos="0" algn="l"/>
              </a:tabLst>
            </a:pPr>
            <a:r>
              <a:rPr lang="en-US" sz="1600" b="1" strike="noStrike" spc="-1" dirty="0">
                <a:solidFill>
                  <a:srgbClr val="000000"/>
                </a:solidFill>
                <a:latin typeface="Consolas"/>
                <a:ea typeface="Consolas"/>
              </a:rPr>
              <a:t>Bool</a:t>
            </a:r>
            <a:endParaRPr lang="en-US" sz="1600" b="0" strike="noStrike" spc="-1" dirty="0">
              <a:latin typeface="Arial"/>
            </a:endParaRPr>
          </a:p>
          <a:p>
            <a:pPr marL="685800" lvl="1" indent="-279360">
              <a:lnSpc>
                <a:spcPct val="115000"/>
              </a:lnSpc>
              <a:buClr>
                <a:srgbClr val="000000"/>
              </a:buClr>
              <a:buFont typeface="Courier New"/>
              <a:buChar char="○"/>
              <a:tabLst>
                <a:tab pos="0" algn="l"/>
              </a:tabLst>
            </a:pPr>
            <a:r>
              <a:rPr lang="en-US" sz="1600" b="0" strike="noStrike" spc="-1" dirty="0">
                <a:solidFill>
                  <a:srgbClr val="000000"/>
                </a:solidFill>
                <a:latin typeface="Helvetica Neue Light"/>
                <a:ea typeface="Helvetica Neue Light"/>
              </a:rPr>
              <a:t>Can be referenced as a </a:t>
            </a:r>
            <a:r>
              <a:rPr lang="en-US" sz="1600" b="0" strike="noStrike" spc="-1" dirty="0" err="1">
                <a:solidFill>
                  <a:srgbClr val="000000"/>
                </a:solidFill>
                <a:latin typeface="Helvetica Neue Light"/>
                <a:ea typeface="Helvetica Neue Light"/>
              </a:rPr>
              <a:t>boolean</a:t>
            </a:r>
            <a:r>
              <a:rPr lang="en-US" sz="1600" b="0" strike="noStrike" spc="-1" dirty="0">
                <a:solidFill>
                  <a:srgbClr val="000000"/>
                </a:solidFill>
                <a:latin typeface="Helvetica Neue Light"/>
                <a:ea typeface="Helvetica Neue Light"/>
              </a:rPr>
              <a:t> in logic, so something like</a:t>
            </a:r>
            <a:endParaRPr lang="en-US" sz="1600" b="0" strike="noStrike" spc="-1" dirty="0">
              <a:latin typeface="Arial"/>
            </a:endParaRPr>
          </a:p>
          <a:p>
            <a:pPr marL="343080" indent="343080">
              <a:lnSpc>
                <a:spcPct val="115000"/>
              </a:lnSpc>
              <a:tabLst>
                <a:tab pos="0" algn="l"/>
              </a:tabLst>
            </a:pP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true ? “foo is true” : “foo is false”</a:t>
            </a:r>
            <a:endParaRPr lang="en-US" sz="1600" b="0" strike="noStrike" spc="-1" dirty="0">
              <a:latin typeface="Arial"/>
            </a:endParaRPr>
          </a:p>
        </p:txBody>
      </p:sp>
      <p:sp>
        <p:nvSpPr>
          <p:cNvPr id="60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3691168-21F9-45D0-B596-C6296382B2B0}" type="slidenum">
              <a:rPr lang="en-US" sz="1200" b="0" strike="noStrike" spc="-1">
                <a:solidFill>
                  <a:srgbClr val="FFFFFF"/>
                </a:solidFill>
                <a:latin typeface="Helvetica Neue Light"/>
                <a:ea typeface="Helvetica Neue Light"/>
              </a:rPr>
              <a:t>86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a:t>
            </a:r>
            <a:endParaRPr lang="en-US" sz="2400" b="0" strike="noStrike" spc="-1">
              <a:latin typeface="Arial"/>
            </a:endParaRPr>
          </a:p>
        </p:txBody>
      </p:sp>
      <p:sp>
        <p:nvSpPr>
          <p:cNvPr id="60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List(&lt;type&gt;)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Ordered list of things, i.e., array</a:t>
            </a:r>
            <a:endParaRPr lang="en-US" sz="1800" b="0" strike="noStrike" spc="-1">
              <a:latin typeface="Arial"/>
            </a:endParaRPr>
          </a:p>
          <a:p>
            <a:pPr marL="1028880" lvl="2"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You can also return list elements by index: </a:t>
            </a:r>
            <a:r>
              <a:rPr lang="en-US" sz="1800" b="1" strike="noStrike" spc="-1">
                <a:solidFill>
                  <a:srgbClr val="000000"/>
                </a:solidFill>
                <a:latin typeface="Consolas"/>
                <a:ea typeface="Consolas"/>
              </a:rPr>
              <a:t>var.subnets[0]</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Set(&lt;type&gt;)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Similar to a list, but: requires a type, unique values, no ordering</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Map(&lt;type&gt;)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 collection of values where each is identified by a string</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var.amis["us-east-1"]</a:t>
            </a:r>
            <a:r>
              <a:rPr lang="en-US" sz="1800" b="0" strike="noStrike" spc="-1">
                <a:solidFill>
                  <a:srgbClr val="000000"/>
                </a:solidFill>
                <a:latin typeface="Helvetica Neue Light"/>
                <a:ea typeface="Helvetica Neue Light"/>
              </a:rPr>
              <a:t> would get the value of the </a:t>
            </a:r>
            <a:r>
              <a:rPr lang="en-US" sz="1800" b="1" strike="noStrike" spc="-1">
                <a:solidFill>
                  <a:srgbClr val="000000"/>
                </a:solidFill>
                <a:latin typeface="Consolas"/>
                <a:ea typeface="Consolas"/>
              </a:rPr>
              <a:t>us-east-1</a:t>
            </a:r>
            <a:r>
              <a:rPr lang="en-US" sz="1800" b="0" strike="noStrike" spc="-1">
                <a:solidFill>
                  <a:srgbClr val="000000"/>
                </a:solidFill>
                <a:latin typeface="Helvetica Neue Light"/>
                <a:ea typeface="Helvetica Neue Light"/>
              </a:rPr>
              <a:t> key within the </a:t>
            </a:r>
            <a:r>
              <a:rPr lang="en-US" sz="1800" b="1" strike="noStrike" spc="-1">
                <a:solidFill>
                  <a:srgbClr val="000000"/>
                </a:solidFill>
                <a:latin typeface="Consolas"/>
                <a:ea typeface="Consolas"/>
              </a:rPr>
              <a:t>amis</a:t>
            </a:r>
            <a:r>
              <a:rPr lang="en-US" sz="1800" b="0" strike="noStrike" spc="-1">
                <a:solidFill>
                  <a:srgbClr val="000000"/>
                </a:solidFill>
                <a:latin typeface="Helvetica Neue Light"/>
                <a:ea typeface="Helvetica Neue Light"/>
              </a:rPr>
              <a:t> map variable</a:t>
            </a:r>
            <a:endParaRPr lang="en-US" sz="1800" b="0" strike="noStrike" spc="-1">
              <a:latin typeface="Arial"/>
            </a:endParaRPr>
          </a:p>
          <a:p>
            <a:pPr marL="343080">
              <a:lnSpc>
                <a:spcPct val="115000"/>
              </a:lnSpc>
              <a:tabLst>
                <a:tab pos="0" algn="l"/>
              </a:tabLst>
            </a:pPr>
            <a:endParaRPr lang="en-US" sz="1800" b="0" strike="noStrike" spc="-1">
              <a:latin typeface="Arial"/>
            </a:endParaRPr>
          </a:p>
        </p:txBody>
      </p:sp>
      <p:sp>
        <p:nvSpPr>
          <p:cNvPr id="60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9AE77E8-92F4-449F-8B69-61658F2E28C2}" type="slidenum">
              <a:rPr lang="en-US" sz="1200" b="0" strike="noStrike" spc="-1">
                <a:solidFill>
                  <a:srgbClr val="FFFFFF"/>
                </a:solidFill>
                <a:latin typeface="Helvetica Neue Light"/>
                <a:ea typeface="Helvetica Neue Light"/>
              </a:rPr>
              <a:t>87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 (cont’d)</a:t>
            </a:r>
            <a:endParaRPr lang="en-US" sz="2400" b="0" strike="noStrike" spc="-1">
              <a:latin typeface="Arial"/>
            </a:endParaRPr>
          </a:p>
        </p:txBody>
      </p:sp>
      <p:sp>
        <p:nvSpPr>
          <p:cNvPr id="60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Object({ &lt;attr name&gt; = &lt;type&gt;, …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Like many other language object types, with properties containing other values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Tuple([&lt;type&gt;,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Very similar to a list, mixed strictly defined typed list of things</a:t>
            </a:r>
            <a:endParaRPr lang="en-US" sz="1800" b="0" strike="noStrike" spc="-1">
              <a:latin typeface="Arial"/>
            </a:endParaRPr>
          </a:p>
        </p:txBody>
      </p:sp>
      <p:sp>
        <p:nvSpPr>
          <p:cNvPr id="61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6775D0E-CEAC-4879-A84F-3656C5722F04}" type="slidenum">
              <a:rPr lang="en-US" sz="1200" b="0" strike="noStrike" spc="-1">
                <a:solidFill>
                  <a:srgbClr val="FFFFFF"/>
                </a:solidFill>
                <a:latin typeface="Helvetica Neue Light"/>
                <a:ea typeface="Helvetica Neue Light"/>
              </a:rPr>
              <a:t>88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Count Parameter</a:t>
            </a:r>
            <a:endParaRPr lang="en-US" sz="2400" b="0" strike="noStrike" spc="-1">
              <a:latin typeface="Arial"/>
            </a:endParaRPr>
          </a:p>
        </p:txBody>
      </p:sp>
      <p:sp>
        <p:nvSpPr>
          <p:cNvPr id="61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Resources can be duplicated or conditionally created via the count parameter</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61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06E782A-EDAF-45C5-A73C-9E5F7419DFF9}" type="slidenum">
              <a:rPr lang="en-US" sz="1200" b="0" strike="noStrike" spc="-1">
                <a:solidFill>
                  <a:srgbClr val="FFFFFF"/>
                </a:solidFill>
                <a:latin typeface="Helvetica Neue Light"/>
                <a:ea typeface="Helvetica Neue Light"/>
              </a:rPr>
              <a:t>89</a:t>
            </a:fld>
            <a:endParaRPr lang="en-US" sz="1200" b="0" strike="noStrike" spc="-1">
              <a:latin typeface="Times New Roman"/>
            </a:endParaRPr>
          </a:p>
        </p:txBody>
      </p:sp>
      <p:sp>
        <p:nvSpPr>
          <p:cNvPr id="614" name="Google Shape;707;p101"/>
          <p:cNvSpPr/>
          <p:nvPr/>
        </p:nvSpPr>
        <p:spPr>
          <a:xfrm>
            <a:off x="863640" y="2196720"/>
            <a:ext cx="7422120" cy="21726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1500" b="1" strike="noStrike" spc="-1">
                <a:solidFill>
                  <a:srgbClr val="FF9900"/>
                </a:solidFill>
                <a:latin typeface="Courier New"/>
                <a:ea typeface="Courier New"/>
              </a:rPr>
              <a:t>resource</a:t>
            </a:r>
            <a:r>
              <a:rPr lang="en-US" sz="1500" b="1" strike="noStrike" spc="-1">
                <a:solidFill>
                  <a:srgbClr val="FFFFFF"/>
                </a:solidFill>
                <a:latin typeface="Courier New"/>
                <a:ea typeface="Courier New"/>
              </a:rPr>
              <a:t> </a:t>
            </a:r>
            <a:r>
              <a:rPr lang="en-US" sz="1500" b="1" strike="noStrike" spc="-1">
                <a:solidFill>
                  <a:srgbClr val="6FA8DC"/>
                </a:solidFill>
                <a:latin typeface="Courier New"/>
                <a:ea typeface="Courier New"/>
              </a:rPr>
              <a:t>“aws_instance” “web”</a:t>
            </a:r>
            <a:r>
              <a:rPr lang="en-US" sz="1500" b="1" strike="noStrike" spc="-1">
                <a:solidFill>
                  <a:srgbClr val="FFFFFF"/>
                </a:solidFill>
                <a:latin typeface="Courier New"/>
                <a:ea typeface="Courier New"/>
              </a:rPr>
              <a:t> </a:t>
            </a:r>
            <a:r>
              <a:rPr lang="en-US" sz="1500" b="1" strike="noStrike" spc="-1">
                <a:solidFill>
                  <a:srgbClr val="C9DAF8"/>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count</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2</a:t>
            </a:r>
            <a:endParaRPr lang="en-US" sz="1500" b="0" strike="noStrike" spc="-1">
              <a:latin typeface="Arial"/>
            </a:endParaRPr>
          </a:p>
          <a:p>
            <a:pPr>
              <a:lnSpc>
                <a:spcPct val="90000"/>
              </a:lnSpc>
              <a:tabLst>
                <a:tab pos="0" algn="l"/>
              </a:tabLst>
            </a:pPr>
            <a:r>
              <a:rPr lang="en-US" sz="1500" b="1" strike="noStrike" spc="-1">
                <a:solidFill>
                  <a:srgbClr val="8E7CC3"/>
                </a:solidFill>
                <a:latin typeface="Courier New"/>
                <a:ea typeface="Courier New"/>
              </a:rPr>
              <a:t>  ami</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ami</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instance_type</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instance_type</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tags</a:t>
            </a: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Name</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“web-</a:t>
            </a:r>
            <a:r>
              <a:rPr lang="en-US" sz="1500" b="1" strike="noStrike" spc="-1">
                <a:solidFill>
                  <a:srgbClr val="C9DAF8"/>
                </a:solidFill>
                <a:latin typeface="Courier New"/>
                <a:ea typeface="Courier New"/>
              </a:rPr>
              <a:t>${count.</a:t>
            </a:r>
            <a:r>
              <a:rPr lang="en-US" sz="1500" b="1" strike="noStrike" spc="-1">
                <a:solidFill>
                  <a:srgbClr val="8E7CC3"/>
                </a:solidFill>
                <a:latin typeface="Courier New"/>
                <a:ea typeface="Courier New"/>
              </a:rPr>
              <a:t>index</a:t>
            </a:r>
            <a:r>
              <a:rPr lang="en-US" sz="1500" b="1" strike="noStrike" spc="-1">
                <a:solidFill>
                  <a:srgbClr val="C9DAF8"/>
                </a:solidFill>
                <a:latin typeface="Courier New"/>
                <a:ea typeface="Courier New"/>
              </a:rPr>
              <a:t>}</a:t>
            </a:r>
            <a:r>
              <a:rPr lang="en-US" sz="1500" b="1" strike="noStrike" spc="-1">
                <a:solidFill>
                  <a:srgbClr val="6AA84F"/>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a:t>
            </a:r>
            <a:endParaRPr lang="en-US" sz="15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Schedule</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343080"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Course runs 9:00am – 4:00pm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Lunch break from 12-1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10-15 min. breaks as needed</a:t>
            </a:r>
            <a:endParaRPr lang="en-US" sz="2400" spc="-1" dirty="0"/>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a:t>
            </a:r>
            <a:endParaRPr lang="en-US" sz="2400" b="0" strike="noStrike" spc="-1">
              <a:latin typeface="Arial"/>
            </a:endParaRPr>
          </a:p>
        </p:txBody>
      </p:sp>
      <p:sp>
        <p:nvSpPr>
          <p:cNvPr id="61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Attributes of current resource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Syntax is </a:t>
            </a:r>
            <a:r>
              <a:rPr lang="en-US" sz="1800" b="1" strike="noStrike" spc="-1">
                <a:solidFill>
                  <a:srgbClr val="000000"/>
                </a:solidFill>
                <a:latin typeface="Consolas"/>
                <a:ea typeface="Consolas"/>
              </a:rPr>
              <a:t>self.ATTRIBUTE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self.private_ip</a:t>
            </a:r>
            <a:r>
              <a:rPr lang="en-US" sz="1800" b="0" strike="noStrike" spc="-1">
                <a:solidFill>
                  <a:srgbClr val="000000"/>
                </a:solidFill>
                <a:latin typeface="Helvetica Neue Light"/>
                <a:ea typeface="Helvetica Neue Light"/>
              </a:rPr>
              <a:t> interpolates resource's private IP address</a:t>
            </a:r>
            <a:endParaRPr lang="en-US" sz="1800" b="0" strike="noStrike" spc="-1">
              <a:latin typeface="Arial"/>
            </a:endParaRPr>
          </a:p>
        </p:txBody>
      </p:sp>
      <p:sp>
        <p:nvSpPr>
          <p:cNvPr id="6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0C6ED29-5B41-4583-B845-CC62DE291C75}" type="slidenum">
              <a:rPr lang="en-US" sz="1200" b="0" strike="noStrike" spc="-1">
                <a:solidFill>
                  <a:srgbClr val="FFFFFF"/>
                </a:solidFill>
                <a:latin typeface="Helvetica Neue Light"/>
                <a:ea typeface="Helvetica Neue Light"/>
              </a:rPr>
              <a:t>90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 (cont’d)</a:t>
            </a:r>
            <a:endParaRPr lang="en-US" sz="2400" b="0" strike="noStrike" spc="-1">
              <a:latin typeface="Arial"/>
            </a:endParaRPr>
          </a:p>
        </p:txBody>
      </p:sp>
      <p:sp>
        <p:nvSpPr>
          <p:cNvPr id="61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nsolas"/>
              <a:buChar char="●"/>
            </a:pPr>
            <a:r>
              <a:rPr lang="en-US" sz="1700" b="0" strike="noStrike" spc="-1">
                <a:solidFill>
                  <a:srgbClr val="000000"/>
                </a:solidFill>
                <a:latin typeface="Helvetica Neue Light"/>
                <a:ea typeface="Helvetica Neue Light"/>
              </a:rPr>
              <a:t>Attributes of other resources</a:t>
            </a:r>
            <a:endParaRPr lang="en-US" sz="1700" b="0" strike="noStrike" spc="-1">
              <a:latin typeface="Arial"/>
            </a:endParaRPr>
          </a:p>
          <a:p>
            <a:pPr marL="685800" lvl="1"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Syntax is </a:t>
            </a:r>
            <a:r>
              <a:rPr lang="en-US" sz="1700" b="1" strike="noStrike" spc="-1">
                <a:solidFill>
                  <a:srgbClr val="000000"/>
                </a:solidFill>
                <a:latin typeface="Consolas"/>
                <a:ea typeface="Consolas"/>
              </a:rPr>
              <a:t>TYPE.NAME.ATTRIBUTE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aws_instance.web.id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ID attribute from the </a:t>
            </a:r>
            <a:r>
              <a:rPr lang="en-US" sz="1700" b="1" strike="noStrike" spc="-1">
                <a:solidFill>
                  <a:srgbClr val="000000"/>
                </a:solidFill>
                <a:latin typeface="Consolas"/>
                <a:ea typeface="Consolas"/>
              </a:rPr>
              <a:t>aws_instance</a:t>
            </a:r>
            <a:r>
              <a:rPr lang="en-US" sz="1700" b="0" strike="noStrike" spc="-1">
                <a:solidFill>
                  <a:srgbClr val="000000"/>
                </a:solidFill>
                <a:latin typeface="Helvetica Neue Light"/>
                <a:ea typeface="Helvetica Neue Light"/>
              </a:rPr>
              <a:t> resource </a:t>
            </a:r>
            <a:r>
              <a:rPr lang="en-US" sz="1700" b="1" strike="noStrike" spc="-1">
                <a:solidFill>
                  <a:srgbClr val="000000"/>
                </a:solidFill>
                <a:latin typeface="Consolas"/>
                <a:ea typeface="Consolas"/>
              </a:rPr>
              <a:t>web</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resource has a count attribute set, you can access individual attributes with a zero-based index, such as </a:t>
            </a:r>
            <a:r>
              <a:rPr lang="en-US" sz="1700" b="1" strike="noStrike" spc="-1">
                <a:solidFill>
                  <a:srgbClr val="000000"/>
                </a:solidFill>
                <a:latin typeface="Consolas"/>
                <a:ea typeface="Consolas"/>
              </a:rPr>
              <a:t>aws_instance.web.[0].id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aws_instance.web.[*].id</a:t>
            </a:r>
            <a:endParaRPr lang="en-US" sz="1700" b="0" strike="noStrike" spc="-1">
              <a:latin typeface="Arial"/>
            </a:endParaRPr>
          </a:p>
        </p:txBody>
      </p:sp>
      <p:sp>
        <p:nvSpPr>
          <p:cNvPr id="6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272553A-E9E7-45D3-A871-3574A436D4FD}" type="slidenum">
              <a:rPr lang="en-US" sz="1200" b="0" strike="noStrike" spc="-1">
                <a:solidFill>
                  <a:srgbClr val="FFFFFF"/>
                </a:solidFill>
                <a:latin typeface="Helvetica Neue Light"/>
                <a:ea typeface="Helvetica Neue Light"/>
              </a:rPr>
              <a:t>91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a:t>
            </a:r>
            <a:endParaRPr lang="en-US" sz="2400" b="0" strike="noStrike" spc="-1">
              <a:latin typeface="Arial"/>
            </a:endParaRPr>
          </a:p>
        </p:txBody>
      </p:sp>
      <p:sp>
        <p:nvSpPr>
          <p:cNvPr id="62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Attributes of a data source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data.TYPE.NAME.ATTRIBUTE</a:t>
            </a:r>
            <a:endParaRPr lang="en-US" sz="1700" b="0" strike="noStrike" spc="-1">
              <a:latin typeface="Arial"/>
            </a:endParaRPr>
          </a:p>
          <a:p>
            <a:pPr marL="685800" lvl="1" indent="-272880">
              <a:lnSpc>
                <a:spcPct val="115000"/>
              </a:lnSpc>
              <a:buClr>
                <a:srgbClr val="000000"/>
              </a:buClr>
              <a:buFont typeface="Courier"/>
              <a:buChar char="○"/>
            </a:pPr>
            <a:r>
              <a:rPr lang="en-US" sz="1700" b="1" strike="noStrike" spc="-1">
                <a:solidFill>
                  <a:srgbClr val="000000"/>
                </a:solidFill>
                <a:latin typeface="Consolas"/>
                <a:ea typeface="Consolas"/>
              </a:rPr>
              <a:t>data.aws_ami.ubuntu.id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a:t>
            </a:r>
            <a:r>
              <a:rPr lang="en-US" sz="1700" b="1" strike="noStrike" spc="-1">
                <a:solidFill>
                  <a:srgbClr val="000000"/>
                </a:solidFill>
                <a:latin typeface="Consolas"/>
                <a:ea typeface="Consolas"/>
              </a:rPr>
              <a:t>id</a:t>
            </a:r>
            <a:r>
              <a:rPr lang="en-US" sz="1700" b="0" strike="noStrike" spc="-1">
                <a:solidFill>
                  <a:srgbClr val="000000"/>
                </a:solidFill>
                <a:latin typeface="Helvetica Neue Light"/>
                <a:ea typeface="Helvetica Neue Light"/>
              </a:rPr>
              <a:t> attribute from the </a:t>
            </a:r>
            <a:r>
              <a:rPr lang="en-US" sz="1700" b="1" strike="noStrike" spc="-1">
                <a:solidFill>
                  <a:srgbClr val="000000"/>
                </a:solidFill>
                <a:latin typeface="Consolas"/>
                <a:ea typeface="Consolas"/>
              </a:rPr>
              <a:t>aws_ami</a:t>
            </a:r>
            <a:r>
              <a:rPr lang="en-US" sz="1700" b="0" strike="noStrike" spc="-1">
                <a:solidFill>
                  <a:srgbClr val="000000"/>
                </a:solidFill>
                <a:latin typeface="Helvetica Neue Light"/>
                <a:ea typeface="Helvetica Neue Light"/>
              </a:rPr>
              <a:t> data source </a:t>
            </a:r>
            <a:r>
              <a:rPr lang="en-US" sz="1700" b="1" strike="noStrike" spc="-1">
                <a:solidFill>
                  <a:srgbClr val="000000"/>
                </a:solidFill>
                <a:latin typeface="Consolas"/>
                <a:ea typeface="Consolas"/>
              </a:rPr>
              <a:t>ubuntu</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data source has a </a:t>
            </a:r>
            <a:r>
              <a:rPr lang="en-US" sz="1700" b="1" strike="noStrike" spc="-1">
                <a:solidFill>
                  <a:srgbClr val="000000"/>
                </a:solidFill>
                <a:latin typeface="Consolas"/>
                <a:ea typeface="Consolas"/>
              </a:rPr>
              <a:t>count</a:t>
            </a:r>
            <a:r>
              <a:rPr lang="en-US" sz="1700" b="0" strike="noStrike" spc="-1">
                <a:solidFill>
                  <a:srgbClr val="000000"/>
                </a:solidFill>
                <a:latin typeface="Helvetica Neue Light"/>
                <a:ea typeface="Helvetica Neue Light"/>
              </a:rPr>
              <a:t> attribute set, access individual attributes with a zero-based index, e.g., </a:t>
            </a:r>
            <a:r>
              <a:rPr lang="en-US" sz="1700" b="1" strike="noStrike" spc="-1">
                <a:solidFill>
                  <a:srgbClr val="000000"/>
                </a:solidFill>
                <a:latin typeface="Consolas"/>
                <a:ea typeface="Consolas"/>
              </a:rPr>
              <a:t>data.aws_subnet.example[0].cidr_block</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data.aws_subnet.example[*].cidr_block</a:t>
            </a:r>
            <a:endParaRPr lang="en-US" sz="1700" b="0" strike="noStrike" spc="-1">
              <a:latin typeface="Arial"/>
            </a:endParaRPr>
          </a:p>
          <a:p>
            <a:pPr marL="685800">
              <a:lnSpc>
                <a:spcPct val="115000"/>
              </a:lnSpc>
              <a:tabLst>
                <a:tab pos="0" algn="l"/>
              </a:tabLst>
            </a:pPr>
            <a:endParaRPr lang="en-US" sz="1700" b="0" strike="noStrike" spc="-1">
              <a:latin typeface="Arial"/>
            </a:endParaRPr>
          </a:p>
        </p:txBody>
      </p:sp>
      <p:sp>
        <p:nvSpPr>
          <p:cNvPr id="62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081431-C7A8-4F25-8B59-34F2E044DDD4}" type="slidenum">
              <a:rPr lang="en-US" sz="1200" b="0" strike="noStrike" spc="-1">
                <a:solidFill>
                  <a:srgbClr val="FFFFFF"/>
                </a:solidFill>
                <a:latin typeface="Helvetica Neue Light"/>
                <a:ea typeface="Helvetica Neue Light"/>
              </a:rPr>
              <a:t>92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 (cont’d) </a:t>
            </a:r>
            <a:endParaRPr lang="en-US" sz="2400" b="0" strike="noStrike" spc="-1">
              <a:latin typeface="Arial"/>
            </a:endParaRPr>
          </a:p>
        </p:txBody>
      </p:sp>
      <p:sp>
        <p:nvSpPr>
          <p:cNvPr id="62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Referencing values output from another module</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module.MODULE_NAME.MODULE_OUTPUT_NAME</a:t>
            </a:r>
            <a:endParaRPr lang="en-US" sz="1800" b="0" strike="noStrike" spc="-1">
              <a:latin typeface="Arial"/>
            </a:endParaRPr>
          </a:p>
        </p:txBody>
      </p:sp>
      <p:sp>
        <p:nvSpPr>
          <p:cNvPr id="62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F86E20-FBB6-4A88-BCD8-05EFB601D08C}" type="slidenum">
              <a:rPr lang="en-US" sz="1200" b="0" strike="noStrike" spc="-1">
                <a:solidFill>
                  <a:srgbClr val="FFFFFF"/>
                </a:solidFill>
                <a:latin typeface="Helvetica Neue Light"/>
                <a:ea typeface="Helvetica Neue Light"/>
              </a:rPr>
              <a:t>93</a:t>
            </a:fld>
            <a:endParaRPr lang="en-US" sz="1200" b="0" strike="noStrike" spc="-1">
              <a:latin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 Example w/Conditional</a:t>
            </a:r>
            <a:endParaRPr lang="en-US" sz="2400" b="0" strike="noStrike" spc="-1">
              <a:latin typeface="Arial"/>
            </a:endParaRPr>
          </a:p>
        </p:txBody>
      </p:sp>
      <p:sp>
        <p:nvSpPr>
          <p:cNvPr id="62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aws_instance</a:t>
            </a:r>
            <a:r>
              <a:rPr lang="en-US" sz="2000" b="1" strike="noStrike" spc="-1" dirty="0">
                <a:solidFill>
                  <a:srgbClr val="6FA8DC"/>
                </a:solidFill>
                <a:latin typeface="Courier New"/>
                <a:ea typeface="Courier New"/>
              </a:rPr>
              <a:t>” “web”</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ami</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ami</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instance_type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instance_type</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tags</a:t>
            </a: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Name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env</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“production-web”</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“staging-web”</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62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8B62C82-09AF-4B07-BECA-F2475F888745}" type="slidenum">
              <a:rPr lang="en-US" sz="1200" b="0" strike="noStrike" spc="-1">
                <a:solidFill>
                  <a:srgbClr val="FFFFFF"/>
                </a:solidFill>
                <a:latin typeface="Helvetica Neue Light"/>
                <a:ea typeface="Helvetica Neue Light"/>
              </a:rPr>
              <a:t>94</a:t>
            </a:fld>
            <a:endParaRPr lang="en-US" sz="1200" b="0" strike="noStrike" spc="-1">
              <a:latin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1800" b="1" strike="noStrike" spc="-1">
                <a:solidFill>
                  <a:srgbClr val="233445"/>
                </a:solidFill>
                <a:latin typeface="Helvetica Neue"/>
                <a:ea typeface="Helvetica Neue"/>
              </a:rPr>
              <a:t>Exercise 8: Understanding &amp; Manipulating Data/Variables</a:t>
            </a:r>
            <a:endParaRPr lang="en-US" sz="1800" b="0" strike="noStrike" spc="-1">
              <a:latin typeface="Arial"/>
            </a:endParaRPr>
          </a:p>
        </p:txBody>
      </p:sp>
      <p:sp>
        <p:nvSpPr>
          <p:cNvPr id="63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8</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3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0ED3EA2-4DB7-4631-9E9C-30D952351BC5}" type="slidenum">
              <a:rPr lang="en-US" sz="1200" b="0" strike="noStrike" spc="-1">
                <a:solidFill>
                  <a:srgbClr val="FFFFFF"/>
                </a:solidFill>
                <a:latin typeface="Helvetica Neue Light"/>
                <a:ea typeface="Helvetica Neue Light"/>
              </a:rPr>
              <a:t>95</a:t>
            </a:fld>
            <a:endParaRPr lang="en-US" sz="1200" b="0" strike="noStrike" spc="-1">
              <a:latin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Configuration drift</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Things change!</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can bring those things back in line naturally</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plan</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When executing a plan, Terraform can output machine readable syntax (exit codes) that can be used to monitor for manual infra changes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apply</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Thanks to Terraform’s idempotency, corrections are natural and easy</a:t>
            </a:r>
            <a:endParaRPr lang="en-US" sz="1800" b="0" strike="noStrike" spc="-1">
              <a:latin typeface="Arial"/>
            </a:endParaRPr>
          </a:p>
        </p:txBody>
      </p:sp>
      <p:sp>
        <p:nvSpPr>
          <p:cNvPr id="63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B96C2-4534-4172-B204-F38F1FB9C7F7}" type="slidenum">
              <a:rPr lang="en-US" sz="1200" b="0" strike="noStrike" spc="-1">
                <a:solidFill>
                  <a:srgbClr val="FFFFFF"/>
                </a:solidFill>
                <a:latin typeface="Helvetica Neue Light"/>
                <a:ea typeface="Helvetica Neue Light"/>
              </a:rPr>
              <a:t>96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if we want to keep the changes?</a:t>
            </a:r>
            <a:endParaRPr lang="en-US" sz="1800" b="0" strike="noStrike" spc="-1">
              <a:latin typeface="Arial"/>
            </a:endParaRPr>
          </a:p>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can import them</a:t>
            </a:r>
            <a:endParaRPr lang="en-US" sz="18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Use </a:t>
            </a:r>
            <a:r>
              <a:rPr lang="en-US" sz="1700" b="1" strike="noStrike" spc="-1">
                <a:solidFill>
                  <a:srgbClr val="000000"/>
                </a:solidFill>
                <a:latin typeface="Consolas"/>
                <a:ea typeface="Consolas"/>
              </a:rPr>
              <a:t>terraform import</a:t>
            </a:r>
            <a:r>
              <a:rPr lang="en-US" sz="1700" b="0" strike="noStrike" spc="-1">
                <a:solidFill>
                  <a:srgbClr val="000000"/>
                </a:solidFill>
                <a:latin typeface="Helvetica Neue Light"/>
                <a:ea typeface="Helvetica Neue Light"/>
              </a:rPr>
              <a:t> to pull in the changes to the state</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Must also change the Terraform config to match any changes</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If you have a clean plan with no planned changes, you were successful</a:t>
            </a:r>
            <a:endParaRPr lang="en-US" sz="17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e.g., </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terraform import aws_instance.my_instance i-abcd1234</a:t>
            </a:r>
            <a:endParaRPr lang="en-US" sz="1800" b="0" strike="noStrike" spc="-1">
              <a:latin typeface="Arial"/>
            </a:endParaRPr>
          </a:p>
        </p:txBody>
      </p:sp>
      <p:sp>
        <p:nvSpPr>
          <p:cNvPr id="63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A9A28BF-5CEF-40D7-9B89-FDA06492FEFB}" type="slidenum">
              <a:rPr lang="en-US" sz="1200" b="0" strike="noStrike" spc="-1">
                <a:solidFill>
                  <a:srgbClr val="FFFFFF"/>
                </a:solidFill>
                <a:latin typeface="Helvetica Neue Light"/>
                <a:ea typeface="Helvetica Neue Light"/>
              </a:rPr>
              <a:t>97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E4607C7-70E4-48DF-9961-6EDCF41B0E2E}" type="slidenum">
              <a:rPr lang="en-US" sz="1200" b="0" strike="noStrike" spc="-1">
                <a:solidFill>
                  <a:srgbClr val="FFFFFF"/>
                </a:solidFill>
                <a:latin typeface="Helvetica Neue Light"/>
                <a:ea typeface="Helvetica Neue Light"/>
              </a:rPr>
              <a:t>98</a:t>
            </a:fld>
            <a:endParaRPr lang="en-US" sz="1200" b="0" strike="noStrike" spc="-1">
              <a:latin typeface="Times New Roman"/>
            </a:endParaRPr>
          </a:p>
        </p:txBody>
      </p:sp>
      <p:sp>
        <p:nvSpPr>
          <p:cNvPr id="640" name="Google Shape;770;p11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r>
              <a:rPr lang="en-US" sz="1100" b="0" strike="noStrike" spc="-1">
                <a:solidFill>
                  <a:srgbClr val="FFFFFF"/>
                </a:solidFill>
                <a:latin typeface="Helvetica Neue Light"/>
                <a:ea typeface="Helvetica Neue Light"/>
              </a:rPr>
              <a:t>Big picture look at</a:t>
            </a:r>
            <a:endParaRPr lang="en-US" sz="1100" b="0" strike="noStrike" spc="-1">
              <a:latin typeface="Arial"/>
            </a:endParaRPr>
          </a:p>
          <a:p>
            <a:pPr marL="63360">
              <a:lnSpc>
                <a:spcPct val="100000"/>
              </a:lnSpc>
              <a:tabLst>
                <a:tab pos="0" algn="l"/>
              </a:tabLst>
            </a:pPr>
            <a:endParaRPr lang="en-US" sz="1100" b="0" strike="noStrike" spc="-1">
              <a:latin typeface="Arial"/>
            </a:endParaRPr>
          </a:p>
          <a:p>
            <a:pPr marL="63360">
              <a:lnSpc>
                <a:spcPct val="100000"/>
              </a:lnSpc>
              <a:tabLst>
                <a:tab pos="0" algn="l"/>
              </a:tabLst>
            </a:pPr>
            <a:r>
              <a:rPr lang="en-US" sz="1800" b="1" strike="noStrike" spc="-1">
                <a:solidFill>
                  <a:srgbClr val="FFFFFF"/>
                </a:solidFill>
                <a:latin typeface="Helvetica Neue"/>
                <a:ea typeface="Helvetica Neue"/>
              </a:rPr>
              <a:t>Terraform Command Flow</a:t>
            </a:r>
            <a:endParaRPr lang="en-US" sz="1800" b="0" strike="noStrike" spc="-1">
              <a:latin typeface="Arial"/>
            </a:endParaRPr>
          </a:p>
        </p:txBody>
      </p:sp>
      <p:pic>
        <p:nvPicPr>
          <p:cNvPr id="641" name="Google Shape;771;p110"/>
          <p:cNvPicPr/>
          <p:nvPr/>
        </p:nvPicPr>
        <p:blipFill>
          <a:blip r:embed="rId3"/>
          <a:stretch/>
        </p:blipFill>
        <p:spPr>
          <a:xfrm>
            <a:off x="2509560" y="0"/>
            <a:ext cx="6634440" cy="5142240"/>
          </a:xfrm>
          <a:prstGeom prst="rect">
            <a:avLst/>
          </a:prstGeom>
          <a:ln w="0">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9: Resource Counts and Conditionals</a:t>
            </a:r>
            <a:endParaRPr lang="en-US" sz="2300" b="0" strike="noStrike" spc="-1">
              <a:latin typeface="Arial"/>
            </a:endParaRPr>
          </a:p>
        </p:txBody>
      </p:sp>
      <p:sp>
        <p:nvSpPr>
          <p:cNvPr id="64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9</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4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4391A7-0780-4105-B0A7-DCB20FBF20A0}" type="slidenum">
              <a:rPr lang="en-US" sz="1200" b="0" strike="noStrike" spc="-1">
                <a:solidFill>
                  <a:srgbClr val="FFFFFF"/>
                </a:solidFill>
                <a:latin typeface="Helvetica Neue Light"/>
                <a:ea typeface="Helvetica Neue Light"/>
              </a:rPr>
              <a:t>99</a:t>
            </a:fld>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TotalTime>
  <Words>6497</Words>
  <Application>Microsoft Office PowerPoint</Application>
  <PresentationFormat>On-screen Show (16:9)</PresentationFormat>
  <Paragraphs>1043</Paragraphs>
  <Slides>121</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Calibri</vt:lpstr>
      <vt:lpstr>Lato</vt:lpstr>
      <vt:lpstr>Courier New</vt:lpstr>
      <vt:lpstr>Arial</vt:lpstr>
      <vt:lpstr>Helvetica Neue Light</vt:lpstr>
      <vt:lpstr>Montserrat</vt:lpstr>
      <vt:lpstr>Wingdings</vt:lpstr>
      <vt:lpstr>Courier</vt:lpstr>
      <vt:lpstr>Times New Roman</vt:lpstr>
      <vt:lpstr>Roboto</vt:lpstr>
      <vt:lpstr>StarSymbol</vt:lpstr>
      <vt:lpstr>Consolas</vt:lpstr>
      <vt:lpstr>Helvetica Neue</vt:lpstr>
      <vt:lpstr>Pluralsight default theme</vt:lpstr>
      <vt:lpstr> Welcome Introduction to Terraform</vt:lpstr>
      <vt:lpstr>Prerequisites</vt:lpstr>
      <vt:lpstr>We teach over 400 technology topics</vt:lpstr>
      <vt:lpstr>You experience our impact on a daily basis!</vt:lpstr>
      <vt:lpstr>Note About Virtual Trainings</vt:lpstr>
      <vt:lpstr>Virtual Training Expectations for You</vt:lpstr>
      <vt:lpstr>My pledge to you</vt:lpstr>
      <vt:lpstr>Objectives</vt:lpstr>
      <vt:lpstr>Schedule</vt:lpstr>
      <vt:lpstr>Day 1 Agenda</vt:lpstr>
      <vt:lpstr>Day 2 Agenda</vt:lpstr>
      <vt:lpstr>How we’re going to work together</vt:lpstr>
      <vt:lpstr>PowerPoint Presentation</vt:lpstr>
      <vt:lpstr>Hello...</vt:lpstr>
      <vt:lpstr>Why study Terraform?</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State</vt:lpstr>
      <vt:lpstr>Backends</vt:lpstr>
      <vt:lpstr>Backends (cont’d)</vt:lpstr>
      <vt:lpstr>How to Query or See the Current State</vt:lpstr>
      <vt:lpstr>Executing Plans: terraform apply</vt:lpstr>
      <vt:lpstr>Exercise 3: Plans and Applies</vt:lpstr>
      <vt:lpstr>Exercise 4: Querying State</vt:lpstr>
      <vt:lpstr>Providers</vt:lpstr>
      <vt:lpstr>Configuring the Provider</vt:lpstr>
      <vt:lpstr>Exercise 5: Interacting with Providers</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6: Modules</vt:lpstr>
      <vt:lpstr>Experimentation Time: Webserver</vt:lpstr>
      <vt:lpstr>Experimentation Time: Webserver (cont’d)</vt:lpstr>
      <vt:lpstr> Welcome to Day 2! Introduction to Terraform</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Visualizing Graph Outputs</vt:lpstr>
      <vt:lpstr>Visualizing Graph Outputs</vt:lpstr>
      <vt:lpstr>Troubleshooting: terraform console</vt:lpstr>
      <vt:lpstr>Exercise 7: Error Handling, Troubleshooting</vt:lpstr>
      <vt:lpstr>Expressions</vt:lpstr>
      <vt:lpstr>Built-in Functions</vt:lpstr>
      <vt:lpstr>Conditionals</vt:lpstr>
      <vt:lpstr>Primitive Data Types</vt:lpstr>
      <vt:lpstr>Extended Data Types</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Exercise 9: Resource Counts and Conditionals</vt:lpstr>
      <vt:lpstr>Terraform Expressions</vt:lpstr>
      <vt:lpstr>Terraform Expressions (cont’d)</vt:lpstr>
      <vt:lpstr>Terraform Expressions</vt:lpstr>
      <vt:lpstr>Terraform Meta-arguments</vt:lpstr>
      <vt:lpstr>Terraform Meta-arguments (cont’d)</vt:lpstr>
      <vt:lpstr>Terraform Meta-arguments</vt:lpstr>
      <vt:lpstr>Backends</vt:lpstr>
      <vt:lpstr>Backends: S3</vt:lpstr>
      <vt:lpstr>Exercise 10: S3 Backends</vt:lpstr>
      <vt:lpstr>Exercise 11: Running an Application in AWS</vt:lpstr>
      <vt:lpstr>Experimentation Time</vt:lpstr>
      <vt:lpstr>Experimentation Time–Some Ideas</vt:lpstr>
      <vt:lpstr>Terraform and Security </vt:lpstr>
      <vt:lpstr>Terraform Cloud/Enterprise</vt:lpstr>
      <vt:lpstr>Terraform Cloud Terminology</vt:lpstr>
      <vt:lpstr>Terraform Cloud Terminology</vt:lpstr>
      <vt:lpstr>Terraform Cloud Workflow Types</vt:lpstr>
      <vt:lpstr>Terraform Cloud/Enterprise Advantages</vt:lpstr>
      <vt:lpstr>Sentinel</vt:lpstr>
      <vt:lpstr>Sentinel Imports</vt:lpstr>
      <vt:lpstr>What should I do now?</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Introduction to Terraform</dc:title>
  <cp:lastModifiedBy>Chris B</cp:lastModifiedBy>
  <cp:revision>3</cp:revision>
  <dcterms:modified xsi:type="dcterms:W3CDTF">2022-04-13T00:58:06Z</dcterms:modified>
</cp:coreProperties>
</file>